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6" r:id="rId11"/>
    <p:sldId id="268" r:id="rId12"/>
    <p:sldId id="267" r:id="rId13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54" d="100"/>
          <a:sy n="54" d="100"/>
        </p:scale>
        <p:origin x="754" y="7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6/12/2022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6/12/2022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6/12/2022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3912" y="820683"/>
            <a:ext cx="6306519" cy="254950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9600" kern="0" spc="-100">
                <a:solidFill>
                  <a:srgbClr val="E0D1D1"/>
                </a:solidFill>
                <a:latin typeface="Mrs Saint Delafield" pitchFamily="34" charset="0"/>
                <a:cs typeface="Mrs Saint Delafield" pitchFamily="34" charset="0"/>
              </a:rPr>
              <a:t>HypeFriend</a:t>
            </a:r>
            <a:endParaRPr lang="en-US"/>
          </a:p>
        </p:txBody>
      </p:sp>
      <p:sp>
        <p:nvSpPr>
          <p:cNvPr id="3" name="Object 3"/>
          <p:cNvSpPr txBox="1"/>
          <p:nvPr/>
        </p:nvSpPr>
        <p:spPr>
          <a:xfrm>
            <a:off x="17678400" y="9486900"/>
            <a:ext cx="373324" cy="37332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400" b="1" kern="0" spc="100">
                <a:solidFill>
                  <a:srgbClr val="4C3F38"/>
                </a:solidFill>
                <a:latin typeface="Baskerville Old Face" pitchFamily="34" charset="0"/>
                <a:cs typeface="Baskerville Old Face" pitchFamily="34" charset="0"/>
              </a:rPr>
              <a:t>02</a:t>
            </a:r>
            <a:endParaRPr lang="en-US"/>
          </a:p>
        </p:txBody>
      </p:sp>
      <p:sp>
        <p:nvSpPr>
          <p:cNvPr id="4" name="Object 4"/>
          <p:cNvSpPr txBox="1"/>
          <p:nvPr/>
        </p:nvSpPr>
        <p:spPr>
          <a:xfrm>
            <a:off x="268925" y="200655"/>
            <a:ext cx="7693856" cy="9387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500" kern="0" spc="400">
                <a:solidFill>
                  <a:srgbClr val="27201C"/>
                </a:solidFill>
                <a:latin typeface="Baskerville Old Face" pitchFamily="34" charset="0"/>
                <a:cs typeface="Baskerville Old Face" pitchFamily="34" charset="0"/>
              </a:rPr>
              <a:t>Admin Page</a:t>
            </a:r>
            <a:endParaRPr lang="en-US"/>
          </a:p>
        </p:txBody>
      </p:sp>
      <p:sp>
        <p:nvSpPr>
          <p:cNvPr id="8" name="Object 8"/>
          <p:cNvSpPr txBox="1"/>
          <p:nvPr/>
        </p:nvSpPr>
        <p:spPr>
          <a:xfrm>
            <a:off x="4785709" y="389796"/>
            <a:ext cx="4659899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5000" kern="0" spc="300" err="1">
                <a:solidFill>
                  <a:srgbClr val="27201C"/>
                </a:solidFill>
                <a:latin typeface="Baskerville Old Face" pitchFamily="34" charset="0"/>
                <a:cs typeface="Baskerville Old Face" pitchFamily="34" charset="0"/>
              </a:rPr>
              <a:t>메인페이지</a:t>
            </a:r>
            <a:endParaRPr 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3605257F-66E5-7796-0CA0-FA5F9351C1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248" y="3204285"/>
            <a:ext cx="11411438" cy="680525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012F435-CCB4-8F7A-B59E-B530A52332E4}"/>
              </a:ext>
            </a:extLst>
          </p:cNvPr>
          <p:cNvSpPr txBox="1"/>
          <p:nvPr/>
        </p:nvSpPr>
        <p:spPr>
          <a:xfrm>
            <a:off x="11092228" y="466740"/>
            <a:ext cx="7113186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/>
              <a:t>메인페이지 주요 기능</a:t>
            </a:r>
            <a:endParaRPr lang="en-US" altLang="ko-KR" sz="2800" b="1"/>
          </a:p>
          <a:p>
            <a:endParaRPr lang="en-US" altLang="ko-KR" sz="2800" b="1"/>
          </a:p>
          <a:p>
            <a:pPr marL="342900" indent="-342900">
              <a:buAutoNum type="arabicPeriod"/>
            </a:pPr>
            <a:r>
              <a:rPr lang="ko-KR" altLang="en-US" sz="2200"/>
              <a:t>사이트의 회원수</a:t>
            </a:r>
            <a:r>
              <a:rPr lang="en-US" altLang="ko-KR" sz="2200"/>
              <a:t>, </a:t>
            </a:r>
            <a:r>
              <a:rPr lang="ko-KR" altLang="en-US" sz="2200"/>
              <a:t>총 매출</a:t>
            </a:r>
            <a:r>
              <a:rPr lang="en-US" altLang="ko-KR" sz="2200"/>
              <a:t>, </a:t>
            </a:r>
            <a:r>
              <a:rPr lang="ko-KR" altLang="en-US" sz="2200"/>
              <a:t>구매건수</a:t>
            </a:r>
            <a:r>
              <a:rPr lang="en-US" altLang="ko-KR" sz="2200"/>
              <a:t>, </a:t>
            </a:r>
            <a:r>
              <a:rPr lang="ko-KR" altLang="en-US" sz="2200"/>
              <a:t>상품 개수를 보여줌</a:t>
            </a:r>
            <a:endParaRPr lang="en-US" altLang="ko-KR" sz="2200"/>
          </a:p>
          <a:p>
            <a:pPr marL="342900" indent="-342900">
              <a:buAutoNum type="arabicPeriod"/>
            </a:pPr>
            <a:r>
              <a:rPr lang="ko-KR" altLang="en-US" sz="2200"/>
              <a:t>어떤 카테고리의 상품의 수요가 많은지를 나타내는 그래프와 당일 매출을 보여주는 그래프를 활용</a:t>
            </a:r>
            <a:r>
              <a:rPr lang="en-US" altLang="ko-KR" sz="2200"/>
              <a:t>(Highchart)</a:t>
            </a:r>
          </a:p>
          <a:p>
            <a:endParaRPr lang="ko-KR" altLang="en-US"/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F85AFC74-96AC-CC00-3B8F-8217C6E3A46D}"/>
              </a:ext>
            </a:extLst>
          </p:cNvPr>
          <p:cNvCxnSpPr>
            <a:cxnSpLocks/>
            <a:endCxn id="25" idx="1"/>
          </p:cNvCxnSpPr>
          <p:nvPr/>
        </p:nvCxnSpPr>
        <p:spPr>
          <a:xfrm flipV="1">
            <a:off x="6781800" y="2044626"/>
            <a:ext cx="1795251" cy="309887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74E6AED-101D-7BCC-E369-9D7F76C4BDC9}"/>
              </a:ext>
            </a:extLst>
          </p:cNvPr>
          <p:cNvSpPr txBox="1"/>
          <p:nvPr/>
        </p:nvSpPr>
        <p:spPr>
          <a:xfrm>
            <a:off x="8577051" y="1582961"/>
            <a:ext cx="23101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Hover</a:t>
            </a:r>
            <a:r>
              <a:rPr lang="ko-KR" altLang="en-US"/>
              <a:t>시 카드의 이미지가 커짐</a:t>
            </a:r>
            <a:endParaRPr lang="en-US" altLang="ko-KR"/>
          </a:p>
          <a:p>
            <a:endParaRPr lang="ko-KR" altLang="en-US"/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A54DFC11-D6F9-8149-8C7E-3CA9EA4566A3}"/>
              </a:ext>
            </a:extLst>
          </p:cNvPr>
          <p:cNvCxnSpPr>
            <a:cxnSpLocks/>
            <a:stCxn id="49" idx="3"/>
          </p:cNvCxnSpPr>
          <p:nvPr/>
        </p:nvCxnSpPr>
        <p:spPr>
          <a:xfrm>
            <a:off x="11618686" y="3475039"/>
            <a:ext cx="1507080" cy="24916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43869FC5-8A4B-C0AB-BCC7-1A1B33FA3AE2}"/>
              </a:ext>
            </a:extLst>
          </p:cNvPr>
          <p:cNvSpPr txBox="1"/>
          <p:nvPr/>
        </p:nvSpPr>
        <p:spPr>
          <a:xfrm>
            <a:off x="13147537" y="3370191"/>
            <a:ext cx="23101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클릭시 사용자 메인페이지로 이동</a:t>
            </a:r>
          </a:p>
        </p:txBody>
      </p:sp>
      <p:sp>
        <p:nvSpPr>
          <p:cNvPr id="40" name="액자 39">
            <a:extLst>
              <a:ext uri="{FF2B5EF4-FFF2-40B4-BE49-F238E27FC236}">
                <a16:creationId xmlns:a16="http://schemas.microsoft.com/office/drawing/2014/main" id="{13B996CF-9E32-9662-C972-2CE5E773A775}"/>
              </a:ext>
            </a:extLst>
          </p:cNvPr>
          <p:cNvSpPr/>
          <p:nvPr/>
        </p:nvSpPr>
        <p:spPr>
          <a:xfrm>
            <a:off x="268925" y="3854939"/>
            <a:ext cx="1676400" cy="323166"/>
          </a:xfrm>
          <a:prstGeom prst="frame">
            <a:avLst>
              <a:gd name="adj1" fmla="val 1072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9" name="액자 48">
            <a:extLst>
              <a:ext uri="{FF2B5EF4-FFF2-40B4-BE49-F238E27FC236}">
                <a16:creationId xmlns:a16="http://schemas.microsoft.com/office/drawing/2014/main" id="{ABC84905-ACD7-870C-581C-29C7DD0C5D1E}"/>
              </a:ext>
            </a:extLst>
          </p:cNvPr>
          <p:cNvSpPr/>
          <p:nvPr/>
        </p:nvSpPr>
        <p:spPr>
          <a:xfrm>
            <a:off x="10923635" y="3292354"/>
            <a:ext cx="695051" cy="365369"/>
          </a:xfrm>
          <a:prstGeom prst="frame">
            <a:avLst>
              <a:gd name="adj1" fmla="val 1072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606E44BC-8BA2-B152-80CA-AFD2A07063AA}"/>
              </a:ext>
            </a:extLst>
          </p:cNvPr>
          <p:cNvCxnSpPr>
            <a:cxnSpLocks/>
          </p:cNvCxnSpPr>
          <p:nvPr/>
        </p:nvCxnSpPr>
        <p:spPr>
          <a:xfrm flipV="1">
            <a:off x="1695833" y="2730708"/>
            <a:ext cx="1778343" cy="108831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C1148F3D-D7E8-3BF6-B166-E2CA0A51D5EF}"/>
              </a:ext>
            </a:extLst>
          </p:cNvPr>
          <p:cNvSpPr txBox="1"/>
          <p:nvPr/>
        </p:nvSpPr>
        <p:spPr>
          <a:xfrm>
            <a:off x="3657600" y="2506291"/>
            <a:ext cx="39783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화살표 클릭시 해당 정보를 수정</a:t>
            </a:r>
            <a:r>
              <a:rPr lang="en-US" altLang="ko-KR"/>
              <a:t>,</a:t>
            </a:r>
            <a:r>
              <a:rPr lang="ko-KR" altLang="en-US"/>
              <a:t>삭제</a:t>
            </a:r>
            <a:r>
              <a:rPr lang="en-US" altLang="ko-KR"/>
              <a:t>, </a:t>
            </a:r>
            <a:r>
              <a:rPr lang="ko-KR" altLang="en-US"/>
              <a:t>등록 할수 있는 항목들이 나옴</a:t>
            </a:r>
          </a:p>
        </p:txBody>
      </p:sp>
      <p:pic>
        <p:nvPicPr>
          <p:cNvPr id="50" name="그림 49" descr="텍스트, 잔디, 나무, 실외이(가) 표시된 사진&#10;&#10;자동 생성된 설명">
            <a:extLst>
              <a:ext uri="{FF2B5EF4-FFF2-40B4-BE49-F238E27FC236}">
                <a16:creationId xmlns:a16="http://schemas.microsoft.com/office/drawing/2014/main" id="{22503D14-9E22-E9FA-2E58-E256620BCD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44703" y="4426983"/>
            <a:ext cx="5792507" cy="443926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3912" y="820683"/>
            <a:ext cx="6306519" cy="254950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9600" kern="0" spc="-100">
                <a:solidFill>
                  <a:srgbClr val="E0D1D1"/>
                </a:solidFill>
                <a:latin typeface="Mrs Saint Delafield" pitchFamily="34" charset="0"/>
                <a:cs typeface="Mrs Saint Delafield" pitchFamily="34" charset="0"/>
              </a:rPr>
              <a:t>HypeFriend</a:t>
            </a:r>
            <a:endParaRPr lang="en-US"/>
          </a:p>
        </p:txBody>
      </p:sp>
      <p:sp>
        <p:nvSpPr>
          <p:cNvPr id="4" name="Object 4"/>
          <p:cNvSpPr txBox="1"/>
          <p:nvPr/>
        </p:nvSpPr>
        <p:spPr>
          <a:xfrm>
            <a:off x="268925" y="200655"/>
            <a:ext cx="7693856" cy="9387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500" kern="0" spc="400">
                <a:solidFill>
                  <a:srgbClr val="27201C"/>
                </a:solidFill>
                <a:latin typeface="Baskerville Old Face" pitchFamily="34" charset="0"/>
                <a:cs typeface="Baskerville Old Face" pitchFamily="34" charset="0"/>
              </a:rPr>
              <a:t>Admin Page</a:t>
            </a:r>
            <a:endParaRPr lang="en-US"/>
          </a:p>
        </p:txBody>
      </p:sp>
      <p:sp>
        <p:nvSpPr>
          <p:cNvPr id="8" name="Object 8"/>
          <p:cNvSpPr txBox="1"/>
          <p:nvPr/>
        </p:nvSpPr>
        <p:spPr>
          <a:xfrm>
            <a:off x="4785709" y="389796"/>
            <a:ext cx="4659899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5000" kern="0" spc="300">
                <a:solidFill>
                  <a:srgbClr val="27201C"/>
                </a:solidFill>
                <a:latin typeface="Baskerville Old Face" pitchFamily="34" charset="0"/>
                <a:cs typeface="Baskerville Old Face" pitchFamily="34" charset="0"/>
              </a:rPr>
              <a:t>문의 관리</a:t>
            </a:r>
            <a:endParaRPr 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BC18709-8BC2-187E-2EC7-1A098626AE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09900"/>
            <a:ext cx="9445608" cy="5928874"/>
          </a:xfrm>
          <a:prstGeom prst="rect">
            <a:avLst/>
          </a:prstGeom>
        </p:spPr>
      </p:pic>
      <p:sp>
        <p:nvSpPr>
          <p:cNvPr id="18" name="액자 17">
            <a:extLst>
              <a:ext uri="{FF2B5EF4-FFF2-40B4-BE49-F238E27FC236}">
                <a16:creationId xmlns:a16="http://schemas.microsoft.com/office/drawing/2014/main" id="{B139E461-EF3F-8BB9-9770-CFA333365FB4}"/>
              </a:ext>
            </a:extLst>
          </p:cNvPr>
          <p:cNvSpPr/>
          <p:nvPr/>
        </p:nvSpPr>
        <p:spPr>
          <a:xfrm>
            <a:off x="4876800" y="7200900"/>
            <a:ext cx="838200" cy="498926"/>
          </a:xfrm>
          <a:prstGeom prst="frame">
            <a:avLst>
              <a:gd name="adj1" fmla="val 1072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80AE92C2-9819-B75E-6364-A214FAA2789B}"/>
              </a:ext>
            </a:extLst>
          </p:cNvPr>
          <p:cNvCxnSpPr>
            <a:cxnSpLocks/>
          </p:cNvCxnSpPr>
          <p:nvPr/>
        </p:nvCxnSpPr>
        <p:spPr>
          <a:xfrm flipV="1">
            <a:off x="5715000" y="3122096"/>
            <a:ext cx="4104644" cy="407880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BF0C7D0C-7318-B34C-7C13-D71A858EE11C}"/>
              </a:ext>
            </a:extLst>
          </p:cNvPr>
          <p:cNvSpPr txBox="1"/>
          <p:nvPr/>
        </p:nvSpPr>
        <p:spPr>
          <a:xfrm>
            <a:off x="9760477" y="450053"/>
            <a:ext cx="769385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/>
              <a:t>문의 게시글 삭제 기능</a:t>
            </a:r>
            <a:endParaRPr lang="en-US" altLang="ko-KR" sz="2800" b="1"/>
          </a:p>
          <a:p>
            <a:endParaRPr lang="en-US" altLang="ko-KR" sz="2800" b="1"/>
          </a:p>
          <a:p>
            <a:r>
              <a:rPr lang="en-US" altLang="ko-KR" sz="2200" b="1"/>
              <a:t>1. </a:t>
            </a:r>
            <a:r>
              <a:rPr lang="ko-KR" altLang="en-US" sz="2200"/>
              <a:t>삭제 버튼 클릭시 관리자의 재확인을 통해 삭제가 이루어짐</a:t>
            </a:r>
            <a:endParaRPr lang="en-US" altLang="ko-KR" sz="2200"/>
          </a:p>
          <a:p>
            <a:endParaRPr lang="en-US" altLang="ko-KR" sz="2800" b="1"/>
          </a:p>
          <a:p>
            <a:endParaRPr lang="en-US" altLang="ko-KR" sz="2800" b="1"/>
          </a:p>
          <a:p>
            <a:endParaRPr lang="en-US" altLang="ko-KR" sz="2200"/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975598C6-C92D-E1FD-61D5-02714B2AB0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9644" y="2411678"/>
            <a:ext cx="6563355" cy="1741222"/>
          </a:xfrm>
          <a:prstGeom prst="rect">
            <a:avLst/>
          </a:prstGeom>
        </p:spPr>
      </p:pic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BC9071E9-FEDF-27D0-B6A8-140CD45B71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2201" y="4855234"/>
            <a:ext cx="6400798" cy="1741221"/>
          </a:xfrm>
          <a:prstGeom prst="rect">
            <a:avLst/>
          </a:prstGeom>
        </p:spPr>
      </p:pic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0EE20501-C3A4-C6E5-CE10-12744A2B36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0" y="6939649"/>
            <a:ext cx="8538933" cy="2743438"/>
          </a:xfrm>
          <a:prstGeom prst="rect">
            <a:avLst/>
          </a:prstGeom>
        </p:spPr>
      </p:pic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30AC3CCA-37ED-1016-F406-C9A57336AEBA}"/>
              </a:ext>
            </a:extLst>
          </p:cNvPr>
          <p:cNvCxnSpPr>
            <a:cxnSpLocks/>
          </p:cNvCxnSpPr>
          <p:nvPr/>
        </p:nvCxnSpPr>
        <p:spPr>
          <a:xfrm>
            <a:off x="14389844" y="4074041"/>
            <a:ext cx="1383556" cy="165180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BFB51D5F-8C95-ABEC-237D-FDEFE70FB2B1}"/>
              </a:ext>
            </a:extLst>
          </p:cNvPr>
          <p:cNvCxnSpPr>
            <a:cxnSpLocks/>
          </p:cNvCxnSpPr>
          <p:nvPr/>
        </p:nvCxnSpPr>
        <p:spPr>
          <a:xfrm flipH="1">
            <a:off x="14681754" y="6704076"/>
            <a:ext cx="1091646" cy="135309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98303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3912" y="820683"/>
            <a:ext cx="6306519" cy="254950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9600" kern="0" spc="-100">
                <a:solidFill>
                  <a:srgbClr val="E0D1D1"/>
                </a:solidFill>
                <a:latin typeface="Mrs Saint Delafield" pitchFamily="34" charset="0"/>
                <a:cs typeface="Mrs Saint Delafield" pitchFamily="34" charset="0"/>
              </a:rPr>
              <a:t>HypeFriend</a:t>
            </a:r>
            <a:endParaRPr lang="en-US"/>
          </a:p>
        </p:txBody>
      </p:sp>
      <p:sp>
        <p:nvSpPr>
          <p:cNvPr id="3" name="Object 3"/>
          <p:cNvSpPr txBox="1"/>
          <p:nvPr/>
        </p:nvSpPr>
        <p:spPr>
          <a:xfrm>
            <a:off x="17678400" y="9486900"/>
            <a:ext cx="373324" cy="37332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400" b="1" kern="0" spc="100">
                <a:solidFill>
                  <a:srgbClr val="4C3F38"/>
                </a:solidFill>
                <a:latin typeface="Baskerville Old Face" pitchFamily="34" charset="0"/>
                <a:cs typeface="Baskerville Old Face" pitchFamily="34" charset="0"/>
              </a:rPr>
              <a:t>02</a:t>
            </a:r>
            <a:endParaRPr lang="en-US"/>
          </a:p>
        </p:txBody>
      </p:sp>
      <p:sp>
        <p:nvSpPr>
          <p:cNvPr id="4" name="Object 4"/>
          <p:cNvSpPr txBox="1"/>
          <p:nvPr/>
        </p:nvSpPr>
        <p:spPr>
          <a:xfrm>
            <a:off x="268925" y="200655"/>
            <a:ext cx="7693856" cy="9387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500" kern="0" spc="400">
                <a:solidFill>
                  <a:srgbClr val="27201C"/>
                </a:solidFill>
                <a:latin typeface="Baskerville Old Face" pitchFamily="34" charset="0"/>
                <a:cs typeface="Baskerville Old Face" pitchFamily="34" charset="0"/>
              </a:rPr>
              <a:t>Admin Page</a:t>
            </a:r>
            <a:endParaRPr lang="en-US"/>
          </a:p>
        </p:txBody>
      </p:sp>
      <p:sp>
        <p:nvSpPr>
          <p:cNvPr id="8" name="Object 8"/>
          <p:cNvSpPr txBox="1"/>
          <p:nvPr/>
        </p:nvSpPr>
        <p:spPr>
          <a:xfrm>
            <a:off x="4785709" y="389796"/>
            <a:ext cx="4659899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5000" kern="0" spc="300">
                <a:solidFill>
                  <a:srgbClr val="27201C"/>
                </a:solidFill>
                <a:latin typeface="Baskerville Old Face" pitchFamily="34" charset="0"/>
                <a:cs typeface="Baskerville Old Face" pitchFamily="34" charset="0"/>
              </a:rPr>
              <a:t>리뷰 관리</a:t>
            </a:r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CF383E6-54DD-2E19-E605-73D3CBB8BF41}"/>
              </a:ext>
            </a:extLst>
          </p:cNvPr>
          <p:cNvSpPr txBox="1"/>
          <p:nvPr/>
        </p:nvSpPr>
        <p:spPr>
          <a:xfrm>
            <a:off x="8951887" y="462097"/>
            <a:ext cx="9749150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/>
              <a:t>리뷰 관리 기능</a:t>
            </a:r>
            <a:endParaRPr lang="en-US" altLang="ko-KR" sz="2800" b="1"/>
          </a:p>
          <a:p>
            <a:endParaRPr lang="en-US" altLang="ko-KR" sz="2800" b="1"/>
          </a:p>
          <a:p>
            <a:pPr marL="342900" indent="-342900">
              <a:buAutoNum type="arabicPeriod"/>
            </a:pPr>
            <a:r>
              <a:rPr lang="ko-KR" altLang="en-US" sz="2200"/>
              <a:t>회원들이 구매한 상품에 대한 평점과 내용 확인 가능 </a:t>
            </a:r>
            <a:endParaRPr lang="en-US" altLang="ko-KR" sz="2200"/>
          </a:p>
          <a:p>
            <a:pPr marL="342900" indent="-342900">
              <a:buAutoNum type="arabicPeriod"/>
            </a:pPr>
            <a:r>
              <a:rPr lang="ko-KR" altLang="en-US" sz="2200"/>
              <a:t>모달을 이용해 상세 내용보기 활용</a:t>
            </a:r>
            <a:endParaRPr lang="en-US" altLang="ko-KR" sz="2200"/>
          </a:p>
          <a:p>
            <a:pPr marL="342900" indent="-342900">
              <a:buAutoNum type="arabicPeriod"/>
            </a:pPr>
            <a:r>
              <a:rPr lang="ko-KR" altLang="en-US" sz="2200"/>
              <a:t>제품을 구매한 사람들만 해당 제품에 대해 리뷰를 남길수 있도록 함</a:t>
            </a:r>
            <a:endParaRPr lang="en-US" altLang="ko-KR" sz="2200"/>
          </a:p>
        </p:txBody>
      </p:sp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692596E0-3C89-38B3-294D-B70BF564FA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912" y="3401034"/>
            <a:ext cx="13770533" cy="3452159"/>
          </a:xfrm>
          <a:prstGeom prst="rect">
            <a:avLst/>
          </a:prstGeom>
        </p:spPr>
      </p:pic>
      <p:sp>
        <p:nvSpPr>
          <p:cNvPr id="9" name="액자 8">
            <a:extLst>
              <a:ext uri="{FF2B5EF4-FFF2-40B4-BE49-F238E27FC236}">
                <a16:creationId xmlns:a16="http://schemas.microsoft.com/office/drawing/2014/main" id="{2D1E85A4-1DEE-2FC7-89F6-23B4047A8F6C}"/>
              </a:ext>
            </a:extLst>
          </p:cNvPr>
          <p:cNvSpPr/>
          <p:nvPr/>
        </p:nvSpPr>
        <p:spPr>
          <a:xfrm>
            <a:off x="7115658" y="6362700"/>
            <a:ext cx="457200" cy="331999"/>
          </a:xfrm>
          <a:prstGeom prst="frame">
            <a:avLst>
              <a:gd name="adj1" fmla="val 1072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9A848AD9-5078-7B9B-F3E9-71F5DE777AB7}"/>
              </a:ext>
            </a:extLst>
          </p:cNvPr>
          <p:cNvCxnSpPr>
            <a:cxnSpLocks/>
          </p:cNvCxnSpPr>
          <p:nvPr/>
        </p:nvCxnSpPr>
        <p:spPr>
          <a:xfrm>
            <a:off x="7591001" y="6694699"/>
            <a:ext cx="782280" cy="42144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B45F2EE-B0F7-FE6D-D887-A55804575049}"/>
              </a:ext>
            </a:extLst>
          </p:cNvPr>
          <p:cNvSpPr txBox="1"/>
          <p:nvPr/>
        </p:nvSpPr>
        <p:spPr>
          <a:xfrm>
            <a:off x="8302574" y="7389178"/>
            <a:ext cx="4038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리뷰관리 데이터가 많아지면 한 페이지에  </a:t>
            </a:r>
            <a:r>
              <a:rPr lang="en-US" altLang="ko-KR"/>
              <a:t>10</a:t>
            </a:r>
            <a:r>
              <a:rPr lang="ko-KR" altLang="en-US"/>
              <a:t>개씩 보여줌 </a:t>
            </a:r>
            <a:r>
              <a:rPr lang="en-US" altLang="ko-KR"/>
              <a:t>(</a:t>
            </a:r>
            <a:r>
              <a:rPr lang="ko-KR" altLang="en-US"/>
              <a:t>페이지네이션</a:t>
            </a:r>
            <a:r>
              <a:rPr lang="en-US" altLang="ko-KR"/>
              <a:t>)</a:t>
            </a:r>
            <a:endParaRPr lang="ko-KR" altLang="en-US"/>
          </a:p>
        </p:txBody>
      </p:sp>
      <p:sp>
        <p:nvSpPr>
          <p:cNvPr id="14" name="액자 13">
            <a:extLst>
              <a:ext uri="{FF2B5EF4-FFF2-40B4-BE49-F238E27FC236}">
                <a16:creationId xmlns:a16="http://schemas.microsoft.com/office/drawing/2014/main" id="{1F6FBEB1-B704-8710-13DE-9B82DB36B0B8}"/>
              </a:ext>
            </a:extLst>
          </p:cNvPr>
          <p:cNvSpPr/>
          <p:nvPr/>
        </p:nvSpPr>
        <p:spPr>
          <a:xfrm>
            <a:off x="533400" y="4367841"/>
            <a:ext cx="1192543" cy="323166"/>
          </a:xfrm>
          <a:prstGeom prst="frame">
            <a:avLst>
              <a:gd name="adj1" fmla="val 1072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281D04D5-359B-6445-7557-786C3DCBAA10}"/>
              </a:ext>
            </a:extLst>
          </p:cNvPr>
          <p:cNvCxnSpPr>
            <a:cxnSpLocks/>
          </p:cNvCxnSpPr>
          <p:nvPr/>
        </p:nvCxnSpPr>
        <p:spPr>
          <a:xfrm flipV="1">
            <a:off x="1295400" y="3543300"/>
            <a:ext cx="785530" cy="82454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95B6B82-BA35-2A57-51A3-CE3D00AF1587}"/>
              </a:ext>
            </a:extLst>
          </p:cNvPr>
          <p:cNvSpPr txBox="1"/>
          <p:nvPr/>
        </p:nvSpPr>
        <p:spPr>
          <a:xfrm>
            <a:off x="2080930" y="2991852"/>
            <a:ext cx="33069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전체 조회 클릭시 배송 상태에 관계없이 모든 리뷰 정보 출력</a:t>
            </a:r>
          </a:p>
        </p:txBody>
      </p:sp>
      <p:sp>
        <p:nvSpPr>
          <p:cNvPr id="17" name="액자 16">
            <a:extLst>
              <a:ext uri="{FF2B5EF4-FFF2-40B4-BE49-F238E27FC236}">
                <a16:creationId xmlns:a16="http://schemas.microsoft.com/office/drawing/2014/main" id="{F1A01273-65A9-759A-5467-819F1E4EB1C0}"/>
              </a:ext>
            </a:extLst>
          </p:cNvPr>
          <p:cNvSpPr/>
          <p:nvPr/>
        </p:nvSpPr>
        <p:spPr>
          <a:xfrm>
            <a:off x="10363200" y="3848100"/>
            <a:ext cx="3635257" cy="534661"/>
          </a:xfrm>
          <a:prstGeom prst="frame">
            <a:avLst>
              <a:gd name="adj1" fmla="val 1072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69CE461A-0846-1826-7A0F-7173DFE49838}"/>
              </a:ext>
            </a:extLst>
          </p:cNvPr>
          <p:cNvCxnSpPr>
            <a:cxnSpLocks/>
          </p:cNvCxnSpPr>
          <p:nvPr/>
        </p:nvCxnSpPr>
        <p:spPr>
          <a:xfrm flipV="1">
            <a:off x="11811000" y="3315434"/>
            <a:ext cx="1600200" cy="49104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3D1FEEE-1B5D-C56B-5227-20C0F40FB1F6}"/>
              </a:ext>
            </a:extLst>
          </p:cNvPr>
          <p:cNvSpPr txBox="1"/>
          <p:nvPr/>
        </p:nvSpPr>
        <p:spPr>
          <a:xfrm>
            <a:off x="13411200" y="2992268"/>
            <a:ext cx="46405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회원의 </a:t>
            </a:r>
            <a:r>
              <a:rPr lang="en-US" altLang="ko-KR"/>
              <a:t>id</a:t>
            </a:r>
            <a:r>
              <a:rPr lang="ko-KR" altLang="en-US"/>
              <a:t>를 통하여 리뷰 검색가능</a:t>
            </a:r>
            <a:r>
              <a:rPr lang="en-US" altLang="ko-KR"/>
              <a:t>(</a:t>
            </a:r>
            <a:r>
              <a:rPr lang="ko-KR" altLang="en-US"/>
              <a:t>엔터키</a:t>
            </a:r>
            <a:r>
              <a:rPr lang="en-US" altLang="ko-KR"/>
              <a:t>, </a:t>
            </a:r>
            <a:r>
              <a:rPr lang="ko-KR" altLang="en-US"/>
              <a:t>마우스 클릭시 이벤트 발생</a:t>
            </a:r>
            <a:r>
              <a:rPr lang="en-US" altLang="ko-KR"/>
              <a:t>)</a:t>
            </a:r>
            <a:endParaRPr lang="ko-KR" altLang="en-US"/>
          </a:p>
        </p:txBody>
      </p:sp>
      <p:sp>
        <p:nvSpPr>
          <p:cNvPr id="20" name="액자 19">
            <a:extLst>
              <a:ext uri="{FF2B5EF4-FFF2-40B4-BE49-F238E27FC236}">
                <a16:creationId xmlns:a16="http://schemas.microsoft.com/office/drawing/2014/main" id="{B1B9D0B1-4A81-B4E7-F231-96C1522DB1C6}"/>
              </a:ext>
            </a:extLst>
          </p:cNvPr>
          <p:cNvSpPr/>
          <p:nvPr/>
        </p:nvSpPr>
        <p:spPr>
          <a:xfrm>
            <a:off x="11810999" y="5119979"/>
            <a:ext cx="391599" cy="328322"/>
          </a:xfrm>
          <a:prstGeom prst="frame">
            <a:avLst>
              <a:gd name="adj1" fmla="val 1072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0844F38D-1972-643A-DD9C-4CC443FB771C}"/>
              </a:ext>
            </a:extLst>
          </p:cNvPr>
          <p:cNvCxnSpPr>
            <a:cxnSpLocks/>
          </p:cNvCxnSpPr>
          <p:nvPr/>
        </p:nvCxnSpPr>
        <p:spPr>
          <a:xfrm>
            <a:off x="12057527" y="5443822"/>
            <a:ext cx="1157873" cy="254805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83826D5A-F205-DDEF-F945-1DF374057C34}"/>
              </a:ext>
            </a:extLst>
          </p:cNvPr>
          <p:cNvSpPr txBox="1"/>
          <p:nvPr/>
        </p:nvSpPr>
        <p:spPr>
          <a:xfrm>
            <a:off x="11506200" y="7991880"/>
            <a:ext cx="46405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상세 내용보기 클릭시</a:t>
            </a:r>
            <a:r>
              <a:rPr lang="en-US" altLang="ko-KR"/>
              <a:t>, </a:t>
            </a:r>
            <a:r>
              <a:rPr lang="ko-KR" altLang="en-US"/>
              <a:t>모달을 통해 사용자가 해당 상품에 대한 상세 리뷰와 제품의 사진이 보임</a:t>
            </a:r>
          </a:p>
        </p:txBody>
      </p:sp>
      <p:sp>
        <p:nvSpPr>
          <p:cNvPr id="24" name="액자 23">
            <a:extLst>
              <a:ext uri="{FF2B5EF4-FFF2-40B4-BE49-F238E27FC236}">
                <a16:creationId xmlns:a16="http://schemas.microsoft.com/office/drawing/2014/main" id="{81BCC76E-C49A-F164-E751-735568275E14}"/>
              </a:ext>
            </a:extLst>
          </p:cNvPr>
          <p:cNvSpPr/>
          <p:nvPr/>
        </p:nvSpPr>
        <p:spPr>
          <a:xfrm>
            <a:off x="13215400" y="5127113"/>
            <a:ext cx="391599" cy="328322"/>
          </a:xfrm>
          <a:prstGeom prst="frame">
            <a:avLst>
              <a:gd name="adj1" fmla="val 1072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B40DEF67-53E7-956F-884A-DF904DFDBF58}"/>
              </a:ext>
            </a:extLst>
          </p:cNvPr>
          <p:cNvCxnSpPr>
            <a:cxnSpLocks/>
          </p:cNvCxnSpPr>
          <p:nvPr/>
        </p:nvCxnSpPr>
        <p:spPr>
          <a:xfrm>
            <a:off x="13584656" y="5272239"/>
            <a:ext cx="779192" cy="3257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65E1A477-C423-3D66-169C-734126B96FD1}"/>
              </a:ext>
            </a:extLst>
          </p:cNvPr>
          <p:cNvSpPr txBox="1"/>
          <p:nvPr/>
        </p:nvSpPr>
        <p:spPr>
          <a:xfrm>
            <a:off x="14394445" y="4907468"/>
            <a:ext cx="25759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삭제클릭시</a:t>
            </a:r>
            <a:r>
              <a:rPr lang="en-US" altLang="ko-KR"/>
              <a:t>, </a:t>
            </a:r>
            <a:r>
              <a:rPr lang="ko-KR" altLang="en-US"/>
              <a:t>모달을 통해 해당 리뷰를 삭제</a:t>
            </a:r>
          </a:p>
        </p:txBody>
      </p:sp>
    </p:spTree>
    <p:extLst>
      <p:ext uri="{BB962C8B-B14F-4D97-AF65-F5344CB8AC3E}">
        <p14:creationId xmlns:p14="http://schemas.microsoft.com/office/powerpoint/2010/main" val="34643396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3912" y="820683"/>
            <a:ext cx="6306519" cy="254950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9600" kern="0" spc="-100">
                <a:solidFill>
                  <a:srgbClr val="E0D1D1"/>
                </a:solidFill>
                <a:latin typeface="Mrs Saint Delafield" pitchFamily="34" charset="0"/>
                <a:cs typeface="Mrs Saint Delafield" pitchFamily="34" charset="0"/>
              </a:rPr>
              <a:t>HypeFriend</a:t>
            </a:r>
            <a:endParaRPr lang="en-US"/>
          </a:p>
        </p:txBody>
      </p:sp>
      <p:sp>
        <p:nvSpPr>
          <p:cNvPr id="3" name="Object 3"/>
          <p:cNvSpPr txBox="1"/>
          <p:nvPr/>
        </p:nvSpPr>
        <p:spPr>
          <a:xfrm>
            <a:off x="17678400" y="9486900"/>
            <a:ext cx="373324" cy="37332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400" b="1" kern="0" spc="100">
                <a:solidFill>
                  <a:srgbClr val="4C3F38"/>
                </a:solidFill>
                <a:latin typeface="Baskerville Old Face" pitchFamily="34" charset="0"/>
                <a:cs typeface="Baskerville Old Face" pitchFamily="34" charset="0"/>
              </a:rPr>
              <a:t>02</a:t>
            </a:r>
            <a:endParaRPr lang="en-US"/>
          </a:p>
        </p:txBody>
      </p:sp>
      <p:sp>
        <p:nvSpPr>
          <p:cNvPr id="4" name="Object 4"/>
          <p:cNvSpPr txBox="1"/>
          <p:nvPr/>
        </p:nvSpPr>
        <p:spPr>
          <a:xfrm>
            <a:off x="268925" y="200655"/>
            <a:ext cx="7693856" cy="9387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500" kern="0" spc="400">
                <a:solidFill>
                  <a:srgbClr val="27201C"/>
                </a:solidFill>
                <a:latin typeface="Baskerville Old Face" pitchFamily="34" charset="0"/>
                <a:cs typeface="Baskerville Old Face" pitchFamily="34" charset="0"/>
              </a:rPr>
              <a:t>Admin Page</a:t>
            </a:r>
            <a:endParaRPr lang="en-US"/>
          </a:p>
        </p:txBody>
      </p:sp>
      <p:sp>
        <p:nvSpPr>
          <p:cNvPr id="8" name="Object 8"/>
          <p:cNvSpPr txBox="1"/>
          <p:nvPr/>
        </p:nvSpPr>
        <p:spPr>
          <a:xfrm>
            <a:off x="4785709" y="389796"/>
            <a:ext cx="4659899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5000" kern="0" spc="300">
                <a:solidFill>
                  <a:srgbClr val="27201C"/>
                </a:solidFill>
                <a:latin typeface="Baskerville Old Face" pitchFamily="34" charset="0"/>
                <a:cs typeface="Baskerville Old Face" pitchFamily="34" charset="0"/>
              </a:rPr>
              <a:t>리뷰 관리</a:t>
            </a:r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CF383E6-54DD-2E19-E605-73D3CBB8BF41}"/>
              </a:ext>
            </a:extLst>
          </p:cNvPr>
          <p:cNvSpPr txBox="1"/>
          <p:nvPr/>
        </p:nvSpPr>
        <p:spPr>
          <a:xfrm>
            <a:off x="8302574" y="433614"/>
            <a:ext cx="9749150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/>
              <a:t>리뷰 관리 상세 내용보기</a:t>
            </a:r>
            <a:r>
              <a:rPr lang="en-US" altLang="ko-KR" sz="2800" b="1"/>
              <a:t> </a:t>
            </a:r>
            <a:r>
              <a:rPr lang="ko-KR" altLang="en-US" sz="2800" b="1"/>
              <a:t>및 삭제기능</a:t>
            </a:r>
            <a:endParaRPr lang="en-US" altLang="ko-KR" sz="2800" b="1"/>
          </a:p>
          <a:p>
            <a:endParaRPr lang="en-US" altLang="ko-KR" sz="2800" b="1"/>
          </a:p>
          <a:p>
            <a:pPr marL="342900" indent="-342900">
              <a:buAutoNum type="arabicPeriod"/>
            </a:pPr>
            <a:r>
              <a:rPr lang="ko-KR" altLang="en-US" sz="2200"/>
              <a:t>상세 내용보기 클릭시 사용자가 작성한 리뷰의 내용과 상품 사진</a:t>
            </a:r>
            <a:r>
              <a:rPr lang="en-US" altLang="ko-KR" sz="2200"/>
              <a:t>, </a:t>
            </a:r>
            <a:r>
              <a:rPr lang="ko-KR" altLang="en-US" sz="2200"/>
              <a:t>리뷰를 작성한 날짜가 출력</a:t>
            </a:r>
            <a:endParaRPr lang="en-US" altLang="ko-KR" sz="2200"/>
          </a:p>
          <a:p>
            <a:pPr marL="342900" indent="-342900">
              <a:buAutoNum type="arabicPeriod"/>
            </a:pPr>
            <a:r>
              <a:rPr lang="ko-KR" altLang="en-US" sz="2200"/>
              <a:t>삭제 버튼 클릭시 관리자의 재확인을 통해 삭제가 이루어짐</a:t>
            </a:r>
            <a:endParaRPr lang="en-US" altLang="ko-KR" sz="2200"/>
          </a:p>
        </p:txBody>
      </p:sp>
      <p:pic>
        <p:nvPicPr>
          <p:cNvPr id="24" name="그림 23" descr="텍스트이(가) 표시된 사진&#10;&#10;자동 생성된 설명">
            <a:extLst>
              <a:ext uri="{FF2B5EF4-FFF2-40B4-BE49-F238E27FC236}">
                <a16:creationId xmlns:a16="http://schemas.microsoft.com/office/drawing/2014/main" id="{AB109F2D-DACB-7746-A373-A9ECE6F037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9" y="3801079"/>
            <a:ext cx="8149771" cy="3704622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2796B468-9C62-69C5-689E-00CB55580D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7295" y="2474141"/>
            <a:ext cx="9912837" cy="3326359"/>
          </a:xfrm>
          <a:prstGeom prst="rect">
            <a:avLst/>
          </a:prstGeom>
        </p:spPr>
      </p:pic>
      <p:sp>
        <p:nvSpPr>
          <p:cNvPr id="27" name="액자 26">
            <a:extLst>
              <a:ext uri="{FF2B5EF4-FFF2-40B4-BE49-F238E27FC236}">
                <a16:creationId xmlns:a16="http://schemas.microsoft.com/office/drawing/2014/main" id="{23A255BF-45B5-E698-13C6-B9974FFF7AA1}"/>
              </a:ext>
            </a:extLst>
          </p:cNvPr>
          <p:cNvSpPr/>
          <p:nvPr/>
        </p:nvSpPr>
        <p:spPr>
          <a:xfrm>
            <a:off x="6502260" y="5676901"/>
            <a:ext cx="428171" cy="354996"/>
          </a:xfrm>
          <a:prstGeom prst="frame">
            <a:avLst>
              <a:gd name="adj1" fmla="val 1072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8" name="액자 27">
            <a:extLst>
              <a:ext uri="{FF2B5EF4-FFF2-40B4-BE49-F238E27FC236}">
                <a16:creationId xmlns:a16="http://schemas.microsoft.com/office/drawing/2014/main" id="{C87E5792-171A-F1CB-C6DA-2FAF40D8AA9B}"/>
              </a:ext>
            </a:extLst>
          </p:cNvPr>
          <p:cNvSpPr/>
          <p:nvPr/>
        </p:nvSpPr>
        <p:spPr>
          <a:xfrm>
            <a:off x="7327830" y="5676901"/>
            <a:ext cx="428171" cy="354996"/>
          </a:xfrm>
          <a:prstGeom prst="frame">
            <a:avLst>
              <a:gd name="adj1" fmla="val 1072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D8D2B697-7188-DC5E-0AF3-B74B6C3F7158}"/>
              </a:ext>
            </a:extLst>
          </p:cNvPr>
          <p:cNvCxnSpPr>
            <a:cxnSpLocks/>
          </p:cNvCxnSpPr>
          <p:nvPr/>
        </p:nvCxnSpPr>
        <p:spPr>
          <a:xfrm flipV="1">
            <a:off x="6930431" y="4381500"/>
            <a:ext cx="5261569" cy="128040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32" name="그림 31">
            <a:extLst>
              <a:ext uri="{FF2B5EF4-FFF2-40B4-BE49-F238E27FC236}">
                <a16:creationId xmlns:a16="http://schemas.microsoft.com/office/drawing/2014/main" id="{5A0E407A-3D57-3B77-DF6C-F3121AE5C4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7295" y="6109736"/>
            <a:ext cx="10088943" cy="3787468"/>
          </a:xfrm>
          <a:prstGeom prst="rect">
            <a:avLst/>
          </a:prstGeom>
        </p:spPr>
      </p:pic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965E32F3-EA90-8A3A-86DD-FA491C01331C}"/>
              </a:ext>
            </a:extLst>
          </p:cNvPr>
          <p:cNvCxnSpPr>
            <a:cxnSpLocks/>
          </p:cNvCxnSpPr>
          <p:nvPr/>
        </p:nvCxnSpPr>
        <p:spPr>
          <a:xfrm>
            <a:off x="7756001" y="5859901"/>
            <a:ext cx="4588399" cy="293193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71612E1D-585B-450C-9C49-0AE43C454330}"/>
              </a:ext>
            </a:extLst>
          </p:cNvPr>
          <p:cNvCxnSpPr>
            <a:cxnSpLocks/>
          </p:cNvCxnSpPr>
          <p:nvPr/>
        </p:nvCxnSpPr>
        <p:spPr>
          <a:xfrm>
            <a:off x="13487400" y="9302235"/>
            <a:ext cx="914400" cy="18466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A034AA01-C808-A4E8-7BEA-386C98B1DC23}"/>
              </a:ext>
            </a:extLst>
          </p:cNvPr>
          <p:cNvSpPr txBox="1"/>
          <p:nvPr/>
        </p:nvSpPr>
        <p:spPr>
          <a:xfrm>
            <a:off x="14401800" y="9265254"/>
            <a:ext cx="4640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삭제 버튼 클릭시 삭제</a:t>
            </a: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B8E9E541-4330-3EF6-49DE-B26D7074D81E}"/>
              </a:ext>
            </a:extLst>
          </p:cNvPr>
          <p:cNvCxnSpPr>
            <a:cxnSpLocks/>
          </p:cNvCxnSpPr>
          <p:nvPr/>
        </p:nvCxnSpPr>
        <p:spPr>
          <a:xfrm flipH="1">
            <a:off x="11658600" y="9409611"/>
            <a:ext cx="1260953" cy="26395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A0CAF911-C41D-D7DA-2069-F7FCA60BF67F}"/>
              </a:ext>
            </a:extLst>
          </p:cNvPr>
          <p:cNvSpPr txBox="1"/>
          <p:nvPr/>
        </p:nvSpPr>
        <p:spPr>
          <a:xfrm>
            <a:off x="9591395" y="9324468"/>
            <a:ext cx="2264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취소 버튼 클릭시 해당 모달이 꺼짐</a:t>
            </a:r>
          </a:p>
        </p:txBody>
      </p:sp>
    </p:spTree>
    <p:extLst>
      <p:ext uri="{BB962C8B-B14F-4D97-AF65-F5344CB8AC3E}">
        <p14:creationId xmlns:p14="http://schemas.microsoft.com/office/powerpoint/2010/main" val="23787501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3912" y="820683"/>
            <a:ext cx="6306519" cy="254950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9600" kern="0" spc="-100">
                <a:solidFill>
                  <a:srgbClr val="E0D1D1"/>
                </a:solidFill>
                <a:latin typeface="Mrs Saint Delafield" pitchFamily="34" charset="0"/>
                <a:cs typeface="Mrs Saint Delafield" pitchFamily="34" charset="0"/>
              </a:rPr>
              <a:t>HypeFriend</a:t>
            </a:r>
            <a:endParaRPr lang="en-US"/>
          </a:p>
        </p:txBody>
      </p:sp>
      <p:sp>
        <p:nvSpPr>
          <p:cNvPr id="3" name="Object 3"/>
          <p:cNvSpPr txBox="1"/>
          <p:nvPr/>
        </p:nvSpPr>
        <p:spPr>
          <a:xfrm>
            <a:off x="17678400" y="9486900"/>
            <a:ext cx="373324" cy="37332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400" b="1" kern="0" spc="100">
                <a:solidFill>
                  <a:srgbClr val="4C3F38"/>
                </a:solidFill>
                <a:latin typeface="Baskerville Old Face" pitchFamily="34" charset="0"/>
                <a:cs typeface="Baskerville Old Face" pitchFamily="34" charset="0"/>
              </a:rPr>
              <a:t>02</a:t>
            </a:r>
            <a:endParaRPr lang="en-US"/>
          </a:p>
        </p:txBody>
      </p:sp>
      <p:sp>
        <p:nvSpPr>
          <p:cNvPr id="4" name="Object 4"/>
          <p:cNvSpPr txBox="1"/>
          <p:nvPr/>
        </p:nvSpPr>
        <p:spPr>
          <a:xfrm>
            <a:off x="268925" y="200655"/>
            <a:ext cx="7693856" cy="9387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500" kern="0" spc="400">
                <a:solidFill>
                  <a:srgbClr val="27201C"/>
                </a:solidFill>
                <a:latin typeface="Baskerville Old Face" pitchFamily="34" charset="0"/>
                <a:cs typeface="Baskerville Old Face" pitchFamily="34" charset="0"/>
              </a:rPr>
              <a:t>Admin Page</a:t>
            </a:r>
            <a:endParaRPr lang="en-US"/>
          </a:p>
        </p:txBody>
      </p:sp>
      <p:sp>
        <p:nvSpPr>
          <p:cNvPr id="8" name="Object 8"/>
          <p:cNvSpPr txBox="1"/>
          <p:nvPr/>
        </p:nvSpPr>
        <p:spPr>
          <a:xfrm>
            <a:off x="4785709" y="389796"/>
            <a:ext cx="4659899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5000" kern="0" spc="300">
                <a:solidFill>
                  <a:srgbClr val="27201C"/>
                </a:solidFill>
                <a:latin typeface="Baskerville Old Face" pitchFamily="34" charset="0"/>
                <a:cs typeface="Baskerville Old Face" pitchFamily="34" charset="0"/>
              </a:rPr>
              <a:t>배송관리</a:t>
            </a:r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012F435-CCB4-8F7A-B59E-B530A52332E4}"/>
              </a:ext>
            </a:extLst>
          </p:cNvPr>
          <p:cNvSpPr txBox="1"/>
          <p:nvPr/>
        </p:nvSpPr>
        <p:spPr>
          <a:xfrm>
            <a:off x="11092228" y="466740"/>
            <a:ext cx="7113186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/>
              <a:t>배송관리 주요 기능</a:t>
            </a:r>
            <a:endParaRPr lang="en-US" altLang="ko-KR" sz="2800" b="1"/>
          </a:p>
          <a:p>
            <a:endParaRPr lang="en-US" altLang="ko-KR" sz="2800" b="1"/>
          </a:p>
          <a:p>
            <a:pPr marL="342900" indent="-342900">
              <a:buAutoNum type="arabicPeriod"/>
            </a:pPr>
            <a:r>
              <a:rPr lang="ko-KR" altLang="en-US" sz="2200"/>
              <a:t>회원들이 구매한 목록들과 회원들이 주문시 기입했던 정보들을 간단하게 보여줌</a:t>
            </a:r>
            <a:endParaRPr lang="en-US" altLang="ko-KR" sz="2200"/>
          </a:p>
          <a:p>
            <a:pPr marL="342900" indent="-342900">
              <a:buAutoNum type="arabicPeriod"/>
            </a:pPr>
            <a:r>
              <a:rPr lang="ko-KR" altLang="en-US" sz="2200"/>
              <a:t>주문번호가 큰 순서대로 정렬함 </a:t>
            </a:r>
            <a:endParaRPr lang="en-US" altLang="ko-KR" sz="2200"/>
          </a:p>
          <a:p>
            <a:pPr marL="342900" indent="-342900">
              <a:buAutoNum type="arabicPeriod"/>
            </a:pPr>
            <a:r>
              <a:rPr lang="ko-KR" altLang="en-US" sz="2200"/>
              <a:t>배송시 주문했던 상세한 정보들은 수정 버튼을 클릭시 확인 가능</a:t>
            </a:r>
            <a:endParaRPr lang="en-US" altLang="ko-KR" sz="2200"/>
          </a:p>
          <a:p>
            <a:r>
              <a:rPr lang="ko-KR" altLang="en-US"/>
              <a:t>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74E6AED-101D-7BCC-E369-9D7F76C4BDC9}"/>
              </a:ext>
            </a:extLst>
          </p:cNvPr>
          <p:cNvSpPr txBox="1"/>
          <p:nvPr/>
        </p:nvSpPr>
        <p:spPr>
          <a:xfrm>
            <a:off x="8501288" y="1799705"/>
            <a:ext cx="23101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배송정보 상태를 선택하여 조회 가능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210D39F-DADF-7724-8CBA-05B12A703B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925" y="3150530"/>
            <a:ext cx="13599475" cy="6933722"/>
          </a:xfrm>
          <a:prstGeom prst="rect">
            <a:avLst/>
          </a:prstGeom>
        </p:spPr>
      </p:pic>
      <p:sp>
        <p:nvSpPr>
          <p:cNvPr id="19" name="액자 18">
            <a:extLst>
              <a:ext uri="{FF2B5EF4-FFF2-40B4-BE49-F238E27FC236}">
                <a16:creationId xmlns:a16="http://schemas.microsoft.com/office/drawing/2014/main" id="{8D7C4E94-57B9-7EB3-670F-9B76BC4772E7}"/>
              </a:ext>
            </a:extLst>
          </p:cNvPr>
          <p:cNvSpPr/>
          <p:nvPr/>
        </p:nvSpPr>
        <p:spPr>
          <a:xfrm>
            <a:off x="5230738" y="3951777"/>
            <a:ext cx="3760861" cy="1284959"/>
          </a:xfrm>
          <a:prstGeom prst="frame">
            <a:avLst>
              <a:gd name="adj1" fmla="val 1072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B892B153-9B35-C660-E626-EEF722051768}"/>
              </a:ext>
            </a:extLst>
          </p:cNvPr>
          <p:cNvCxnSpPr>
            <a:cxnSpLocks/>
          </p:cNvCxnSpPr>
          <p:nvPr/>
        </p:nvCxnSpPr>
        <p:spPr>
          <a:xfrm flipV="1">
            <a:off x="7681937" y="2495009"/>
            <a:ext cx="1252019" cy="146578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AA9B0B06-809E-60BC-5812-A8921A7EE7E2}"/>
              </a:ext>
            </a:extLst>
          </p:cNvPr>
          <p:cNvCxnSpPr>
            <a:cxnSpLocks/>
          </p:cNvCxnSpPr>
          <p:nvPr/>
        </p:nvCxnSpPr>
        <p:spPr>
          <a:xfrm flipV="1">
            <a:off x="11432244" y="3624163"/>
            <a:ext cx="2003525" cy="74427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7" name="액자 26">
            <a:extLst>
              <a:ext uri="{FF2B5EF4-FFF2-40B4-BE49-F238E27FC236}">
                <a16:creationId xmlns:a16="http://schemas.microsoft.com/office/drawing/2014/main" id="{F81807DD-9E8C-9372-CC64-5992F2B2D07C}"/>
              </a:ext>
            </a:extLst>
          </p:cNvPr>
          <p:cNvSpPr/>
          <p:nvPr/>
        </p:nvSpPr>
        <p:spPr>
          <a:xfrm>
            <a:off x="10246810" y="4368440"/>
            <a:ext cx="3635257" cy="534661"/>
          </a:xfrm>
          <a:prstGeom prst="frame">
            <a:avLst>
              <a:gd name="adj1" fmla="val 1072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B866295-0F8B-8A4A-0849-9634FBE45CE5}"/>
              </a:ext>
            </a:extLst>
          </p:cNvPr>
          <p:cNvSpPr txBox="1"/>
          <p:nvPr/>
        </p:nvSpPr>
        <p:spPr>
          <a:xfrm>
            <a:off x="13435769" y="3248431"/>
            <a:ext cx="4038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회원의 </a:t>
            </a:r>
            <a:r>
              <a:rPr lang="en-US" altLang="ko-KR"/>
              <a:t>id</a:t>
            </a:r>
            <a:r>
              <a:rPr lang="ko-KR" altLang="en-US"/>
              <a:t>를 통하여 검색가능</a:t>
            </a:r>
            <a:r>
              <a:rPr lang="en-US" altLang="ko-KR"/>
              <a:t>(</a:t>
            </a:r>
            <a:r>
              <a:rPr lang="ko-KR" altLang="en-US"/>
              <a:t>엔터키</a:t>
            </a:r>
            <a:r>
              <a:rPr lang="en-US" altLang="ko-KR"/>
              <a:t>, </a:t>
            </a:r>
            <a:r>
              <a:rPr lang="ko-KR" altLang="en-US"/>
              <a:t>마우스 클릭시 이벤트 발생</a:t>
            </a:r>
            <a:r>
              <a:rPr lang="en-US" altLang="ko-KR"/>
              <a:t>)</a:t>
            </a:r>
            <a:endParaRPr lang="ko-KR" altLang="en-US"/>
          </a:p>
        </p:txBody>
      </p:sp>
      <p:sp>
        <p:nvSpPr>
          <p:cNvPr id="29" name="액자 28">
            <a:extLst>
              <a:ext uri="{FF2B5EF4-FFF2-40B4-BE49-F238E27FC236}">
                <a16:creationId xmlns:a16="http://schemas.microsoft.com/office/drawing/2014/main" id="{7803B83C-F695-6C6A-C87F-24F3067DBCA0}"/>
              </a:ext>
            </a:extLst>
          </p:cNvPr>
          <p:cNvSpPr/>
          <p:nvPr/>
        </p:nvSpPr>
        <p:spPr>
          <a:xfrm>
            <a:off x="6840062" y="7247892"/>
            <a:ext cx="457200" cy="331999"/>
          </a:xfrm>
          <a:prstGeom prst="frame">
            <a:avLst>
              <a:gd name="adj1" fmla="val 1072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239B71AC-D52A-8924-6F79-7D09DAD15488}"/>
              </a:ext>
            </a:extLst>
          </p:cNvPr>
          <p:cNvCxnSpPr>
            <a:cxnSpLocks/>
          </p:cNvCxnSpPr>
          <p:nvPr/>
        </p:nvCxnSpPr>
        <p:spPr>
          <a:xfrm>
            <a:off x="7371120" y="7499082"/>
            <a:ext cx="782280" cy="42144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92B0E659-D5F9-B745-0E0F-86081E98227F}"/>
              </a:ext>
            </a:extLst>
          </p:cNvPr>
          <p:cNvSpPr txBox="1"/>
          <p:nvPr/>
        </p:nvSpPr>
        <p:spPr>
          <a:xfrm>
            <a:off x="7712840" y="7951369"/>
            <a:ext cx="4038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배송</a:t>
            </a:r>
            <a:r>
              <a:rPr lang="en-US" altLang="ko-KR"/>
              <a:t> </a:t>
            </a:r>
            <a:r>
              <a:rPr lang="ko-KR" altLang="en-US"/>
              <a:t>정보의 데이터가 많아지면 한 페이지에  </a:t>
            </a:r>
            <a:r>
              <a:rPr lang="en-US" altLang="ko-KR"/>
              <a:t>10</a:t>
            </a:r>
            <a:r>
              <a:rPr lang="ko-KR" altLang="en-US"/>
              <a:t>개씩 보여줌 </a:t>
            </a:r>
            <a:r>
              <a:rPr lang="en-US" altLang="ko-KR"/>
              <a:t>(</a:t>
            </a:r>
            <a:r>
              <a:rPr lang="ko-KR" altLang="en-US"/>
              <a:t>페이지네이션</a:t>
            </a:r>
            <a:r>
              <a:rPr lang="en-US" altLang="ko-KR"/>
              <a:t>)</a:t>
            </a:r>
            <a:endParaRPr lang="ko-KR" altLang="en-US"/>
          </a:p>
        </p:txBody>
      </p:sp>
      <p:sp>
        <p:nvSpPr>
          <p:cNvPr id="33" name="액자 32">
            <a:extLst>
              <a:ext uri="{FF2B5EF4-FFF2-40B4-BE49-F238E27FC236}">
                <a16:creationId xmlns:a16="http://schemas.microsoft.com/office/drawing/2014/main" id="{A2A89457-5808-CB8B-6FAF-07D40311510D}"/>
              </a:ext>
            </a:extLst>
          </p:cNvPr>
          <p:cNvSpPr/>
          <p:nvPr/>
        </p:nvSpPr>
        <p:spPr>
          <a:xfrm>
            <a:off x="255257" y="4917422"/>
            <a:ext cx="1192543" cy="323166"/>
          </a:xfrm>
          <a:prstGeom prst="frame">
            <a:avLst>
              <a:gd name="adj1" fmla="val 1072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9A762E88-82C4-81B9-6877-54014E3C0585}"/>
              </a:ext>
            </a:extLst>
          </p:cNvPr>
          <p:cNvCxnSpPr>
            <a:cxnSpLocks/>
          </p:cNvCxnSpPr>
          <p:nvPr/>
        </p:nvCxnSpPr>
        <p:spPr>
          <a:xfrm flipV="1">
            <a:off x="1034641" y="3531144"/>
            <a:ext cx="1022759" cy="138145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1226730E-2194-3411-68D7-DCFC512E0520}"/>
              </a:ext>
            </a:extLst>
          </p:cNvPr>
          <p:cNvSpPr txBox="1"/>
          <p:nvPr/>
        </p:nvSpPr>
        <p:spPr>
          <a:xfrm>
            <a:off x="1923817" y="2884813"/>
            <a:ext cx="33069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전체 조회 클릭시 배송 상태에 관계없이 모든 배송 정보 출력</a:t>
            </a:r>
          </a:p>
        </p:txBody>
      </p:sp>
      <p:sp>
        <p:nvSpPr>
          <p:cNvPr id="38" name="액자 37">
            <a:extLst>
              <a:ext uri="{FF2B5EF4-FFF2-40B4-BE49-F238E27FC236}">
                <a16:creationId xmlns:a16="http://schemas.microsoft.com/office/drawing/2014/main" id="{71ECEE96-DA56-D8F9-E7BF-FC251CBE2CE8}"/>
              </a:ext>
            </a:extLst>
          </p:cNvPr>
          <p:cNvSpPr/>
          <p:nvPr/>
        </p:nvSpPr>
        <p:spPr>
          <a:xfrm>
            <a:off x="13182932" y="5682131"/>
            <a:ext cx="450643" cy="284416"/>
          </a:xfrm>
          <a:prstGeom prst="frame">
            <a:avLst>
              <a:gd name="adj1" fmla="val 1072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E38F0C26-3D7C-5B5F-43A5-8D29B2105CCC}"/>
              </a:ext>
            </a:extLst>
          </p:cNvPr>
          <p:cNvCxnSpPr>
            <a:cxnSpLocks/>
          </p:cNvCxnSpPr>
          <p:nvPr/>
        </p:nvCxnSpPr>
        <p:spPr>
          <a:xfrm>
            <a:off x="13732913" y="5862743"/>
            <a:ext cx="1354687" cy="116533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13E8FE34-21CF-8A5F-CFAF-2C22C37237CB}"/>
              </a:ext>
            </a:extLst>
          </p:cNvPr>
          <p:cNvSpPr txBox="1"/>
          <p:nvPr/>
        </p:nvSpPr>
        <p:spPr>
          <a:xfrm>
            <a:off x="14017607" y="7201698"/>
            <a:ext cx="4038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수정 버튼 클릭시</a:t>
            </a:r>
            <a:r>
              <a:rPr lang="en-US" altLang="ko-KR"/>
              <a:t>, </a:t>
            </a:r>
            <a:r>
              <a:rPr lang="ko-KR" altLang="en-US"/>
              <a:t>배송 정보 변경 페이지로 이동</a:t>
            </a:r>
          </a:p>
        </p:txBody>
      </p:sp>
    </p:spTree>
    <p:extLst>
      <p:ext uri="{BB962C8B-B14F-4D97-AF65-F5344CB8AC3E}">
        <p14:creationId xmlns:p14="http://schemas.microsoft.com/office/powerpoint/2010/main" val="37903785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3912" y="820683"/>
            <a:ext cx="6306519" cy="254950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9600" kern="0" spc="-100">
                <a:solidFill>
                  <a:srgbClr val="E0D1D1"/>
                </a:solidFill>
                <a:latin typeface="Mrs Saint Delafield" pitchFamily="34" charset="0"/>
                <a:cs typeface="Mrs Saint Delafield" pitchFamily="34" charset="0"/>
              </a:rPr>
              <a:t>HypeFriend</a:t>
            </a:r>
            <a:endParaRPr lang="en-US"/>
          </a:p>
        </p:txBody>
      </p:sp>
      <p:sp>
        <p:nvSpPr>
          <p:cNvPr id="3" name="Object 3"/>
          <p:cNvSpPr txBox="1"/>
          <p:nvPr/>
        </p:nvSpPr>
        <p:spPr>
          <a:xfrm>
            <a:off x="17678400" y="9486900"/>
            <a:ext cx="373324" cy="37332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400" b="1" kern="0" spc="100">
                <a:solidFill>
                  <a:srgbClr val="4C3F38"/>
                </a:solidFill>
                <a:latin typeface="Baskerville Old Face" pitchFamily="34" charset="0"/>
                <a:cs typeface="Baskerville Old Face" pitchFamily="34" charset="0"/>
              </a:rPr>
              <a:t>02</a:t>
            </a:r>
            <a:endParaRPr lang="en-US"/>
          </a:p>
        </p:txBody>
      </p:sp>
      <p:sp>
        <p:nvSpPr>
          <p:cNvPr id="4" name="Object 4"/>
          <p:cNvSpPr txBox="1"/>
          <p:nvPr/>
        </p:nvSpPr>
        <p:spPr>
          <a:xfrm>
            <a:off x="268925" y="200655"/>
            <a:ext cx="7693856" cy="9387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500" kern="0" spc="400">
                <a:solidFill>
                  <a:srgbClr val="27201C"/>
                </a:solidFill>
                <a:latin typeface="Baskerville Old Face" pitchFamily="34" charset="0"/>
                <a:cs typeface="Baskerville Old Face" pitchFamily="34" charset="0"/>
              </a:rPr>
              <a:t>Admin Page</a:t>
            </a:r>
            <a:endParaRPr lang="en-US"/>
          </a:p>
        </p:txBody>
      </p:sp>
      <p:sp>
        <p:nvSpPr>
          <p:cNvPr id="8" name="Object 8"/>
          <p:cNvSpPr txBox="1"/>
          <p:nvPr/>
        </p:nvSpPr>
        <p:spPr>
          <a:xfrm>
            <a:off x="4785709" y="389796"/>
            <a:ext cx="4659899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5000" kern="0" spc="300">
                <a:solidFill>
                  <a:srgbClr val="27201C"/>
                </a:solidFill>
                <a:latin typeface="Baskerville Old Face" pitchFamily="34" charset="0"/>
                <a:cs typeface="Baskerville Old Face" pitchFamily="34" charset="0"/>
              </a:rPr>
              <a:t>배송관리</a:t>
            </a:r>
            <a:endParaRPr 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D7CC1DD0-131D-0812-E381-3C05A9CD3E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43" y="2400300"/>
            <a:ext cx="9583057" cy="4377934"/>
          </a:xfrm>
          <a:prstGeom prst="rect">
            <a:avLst/>
          </a:prstGeom>
        </p:spPr>
      </p:pic>
      <p:pic>
        <p:nvPicPr>
          <p:cNvPr id="15" name="그림 14" descr="텍스트이(가) 표시된 사진&#10;&#10;자동 생성된 설명">
            <a:extLst>
              <a:ext uri="{FF2B5EF4-FFF2-40B4-BE49-F238E27FC236}">
                <a16:creationId xmlns:a16="http://schemas.microsoft.com/office/drawing/2014/main" id="{96BF8C4D-5E3F-FFCD-72D4-835C6F5136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7363" y="1823070"/>
            <a:ext cx="8772653" cy="3930030"/>
          </a:xfrm>
          <a:prstGeom prst="rect">
            <a:avLst/>
          </a:prstGeom>
        </p:spPr>
      </p:pic>
      <p:sp>
        <p:nvSpPr>
          <p:cNvPr id="35" name="액자 34">
            <a:extLst>
              <a:ext uri="{FF2B5EF4-FFF2-40B4-BE49-F238E27FC236}">
                <a16:creationId xmlns:a16="http://schemas.microsoft.com/office/drawing/2014/main" id="{70C19FC5-7159-DA6F-FECA-9B85B69CE15A}"/>
              </a:ext>
            </a:extLst>
          </p:cNvPr>
          <p:cNvSpPr/>
          <p:nvPr/>
        </p:nvSpPr>
        <p:spPr>
          <a:xfrm>
            <a:off x="3580842" y="3785838"/>
            <a:ext cx="2438958" cy="290862"/>
          </a:xfrm>
          <a:prstGeom prst="frame">
            <a:avLst>
              <a:gd name="adj1" fmla="val 1072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903CF4B1-47C0-C1B8-D2BE-11C669570183}"/>
              </a:ext>
            </a:extLst>
          </p:cNvPr>
          <p:cNvCxnSpPr>
            <a:cxnSpLocks/>
          </p:cNvCxnSpPr>
          <p:nvPr/>
        </p:nvCxnSpPr>
        <p:spPr>
          <a:xfrm>
            <a:off x="6052457" y="3893955"/>
            <a:ext cx="10482943" cy="48952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0" name="액자 39">
            <a:extLst>
              <a:ext uri="{FF2B5EF4-FFF2-40B4-BE49-F238E27FC236}">
                <a16:creationId xmlns:a16="http://schemas.microsoft.com/office/drawing/2014/main" id="{A158F5E9-969E-757D-CC70-D9DEA468C82E}"/>
              </a:ext>
            </a:extLst>
          </p:cNvPr>
          <p:cNvSpPr/>
          <p:nvPr/>
        </p:nvSpPr>
        <p:spPr>
          <a:xfrm>
            <a:off x="268924" y="5753100"/>
            <a:ext cx="8875075" cy="290862"/>
          </a:xfrm>
          <a:prstGeom prst="frame">
            <a:avLst>
              <a:gd name="adj1" fmla="val 1072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9A97495E-5402-C809-18B4-9F94EF971361}"/>
              </a:ext>
            </a:extLst>
          </p:cNvPr>
          <p:cNvCxnSpPr>
            <a:cxnSpLocks/>
          </p:cNvCxnSpPr>
          <p:nvPr/>
        </p:nvCxnSpPr>
        <p:spPr>
          <a:xfrm flipV="1">
            <a:off x="9143999" y="4762500"/>
            <a:ext cx="4800601" cy="128146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E27AFB18-0F00-AB0F-C090-6366C5D37974}"/>
              </a:ext>
            </a:extLst>
          </p:cNvPr>
          <p:cNvSpPr txBox="1"/>
          <p:nvPr/>
        </p:nvSpPr>
        <p:spPr>
          <a:xfrm>
            <a:off x="1307391" y="3105872"/>
            <a:ext cx="33069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/>
              <a:t>배송 상태 클릭 시 </a:t>
            </a:r>
          </a:p>
        </p:txBody>
      </p:sp>
      <p:pic>
        <p:nvPicPr>
          <p:cNvPr id="22" name="그림 21" descr="텍스트이(가) 표시된 사진&#10;&#10;자동 생성된 설명">
            <a:extLst>
              <a:ext uri="{FF2B5EF4-FFF2-40B4-BE49-F238E27FC236}">
                <a16:creationId xmlns:a16="http://schemas.microsoft.com/office/drawing/2014/main" id="{3DEF6E72-626A-6FEE-5EEE-EF8CEE5D2F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81" y="6454368"/>
            <a:ext cx="8875075" cy="3108732"/>
          </a:xfrm>
          <a:prstGeom prst="rect">
            <a:avLst/>
          </a:prstGeom>
        </p:spPr>
      </p:pic>
      <p:pic>
        <p:nvPicPr>
          <p:cNvPr id="24" name="그림 23" descr="텍스트이(가) 표시된 사진&#10;&#10;자동 생성된 설명">
            <a:extLst>
              <a:ext uri="{FF2B5EF4-FFF2-40B4-BE49-F238E27FC236}">
                <a16:creationId xmlns:a16="http://schemas.microsoft.com/office/drawing/2014/main" id="{AAC16290-1E56-241E-F9F5-5B47838CA1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98" y="6276864"/>
            <a:ext cx="9025219" cy="3438636"/>
          </a:xfrm>
          <a:prstGeom prst="rect">
            <a:avLst/>
          </a:prstGeom>
        </p:spPr>
      </p:pic>
      <p:sp>
        <p:nvSpPr>
          <p:cNvPr id="45" name="액자 44">
            <a:extLst>
              <a:ext uri="{FF2B5EF4-FFF2-40B4-BE49-F238E27FC236}">
                <a16:creationId xmlns:a16="http://schemas.microsoft.com/office/drawing/2014/main" id="{DB907A77-F456-17A8-A2F7-B46780550919}"/>
              </a:ext>
            </a:extLst>
          </p:cNvPr>
          <p:cNvSpPr/>
          <p:nvPr/>
        </p:nvSpPr>
        <p:spPr>
          <a:xfrm>
            <a:off x="6553200" y="7188639"/>
            <a:ext cx="2255866" cy="432685"/>
          </a:xfrm>
          <a:prstGeom prst="frame">
            <a:avLst>
              <a:gd name="adj1" fmla="val 1072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402CA8B6-0B88-5CE5-D453-9FD8DA40A382}"/>
              </a:ext>
            </a:extLst>
          </p:cNvPr>
          <p:cNvCxnSpPr>
            <a:cxnSpLocks/>
          </p:cNvCxnSpPr>
          <p:nvPr/>
        </p:nvCxnSpPr>
        <p:spPr>
          <a:xfrm>
            <a:off x="8822475" y="7493085"/>
            <a:ext cx="2302725" cy="94446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0A153F9D-28A9-C311-F713-AA0303952EBB}"/>
              </a:ext>
            </a:extLst>
          </p:cNvPr>
          <p:cNvSpPr txBox="1"/>
          <p:nvPr/>
        </p:nvSpPr>
        <p:spPr>
          <a:xfrm>
            <a:off x="6443207" y="6523933"/>
            <a:ext cx="33069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/>
              <a:t>회원 </a:t>
            </a:r>
            <a:r>
              <a:rPr lang="en-US" altLang="ko-KR" sz="2000" b="1"/>
              <a:t>id</a:t>
            </a:r>
            <a:r>
              <a:rPr lang="ko-KR" altLang="en-US" sz="2000" b="1"/>
              <a:t>로 조회시</a:t>
            </a:r>
          </a:p>
        </p:txBody>
      </p:sp>
    </p:spTree>
    <p:extLst>
      <p:ext uri="{BB962C8B-B14F-4D97-AF65-F5344CB8AC3E}">
        <p14:creationId xmlns:p14="http://schemas.microsoft.com/office/powerpoint/2010/main" val="2888229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3912" y="820683"/>
            <a:ext cx="6306519" cy="254950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9600" kern="0" spc="-100">
                <a:solidFill>
                  <a:srgbClr val="E0D1D1"/>
                </a:solidFill>
                <a:latin typeface="Mrs Saint Delafield" pitchFamily="34" charset="0"/>
                <a:cs typeface="Mrs Saint Delafield" pitchFamily="34" charset="0"/>
              </a:rPr>
              <a:t>HypeFriend</a:t>
            </a:r>
            <a:endParaRPr lang="en-US"/>
          </a:p>
        </p:txBody>
      </p:sp>
      <p:sp>
        <p:nvSpPr>
          <p:cNvPr id="3" name="Object 3"/>
          <p:cNvSpPr txBox="1"/>
          <p:nvPr/>
        </p:nvSpPr>
        <p:spPr>
          <a:xfrm>
            <a:off x="17678400" y="9486900"/>
            <a:ext cx="373324" cy="37332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400" b="1" kern="0" spc="100">
                <a:solidFill>
                  <a:srgbClr val="4C3F38"/>
                </a:solidFill>
                <a:latin typeface="Baskerville Old Face" pitchFamily="34" charset="0"/>
                <a:cs typeface="Baskerville Old Face" pitchFamily="34" charset="0"/>
              </a:rPr>
              <a:t>02</a:t>
            </a:r>
            <a:endParaRPr lang="en-US"/>
          </a:p>
        </p:txBody>
      </p:sp>
      <p:sp>
        <p:nvSpPr>
          <p:cNvPr id="4" name="Object 4"/>
          <p:cNvSpPr txBox="1"/>
          <p:nvPr/>
        </p:nvSpPr>
        <p:spPr>
          <a:xfrm>
            <a:off x="268925" y="200655"/>
            <a:ext cx="7693856" cy="9387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500" kern="0" spc="400">
                <a:solidFill>
                  <a:srgbClr val="27201C"/>
                </a:solidFill>
                <a:latin typeface="Baskerville Old Face" pitchFamily="34" charset="0"/>
                <a:cs typeface="Baskerville Old Face" pitchFamily="34" charset="0"/>
              </a:rPr>
              <a:t>Admin Page</a:t>
            </a:r>
            <a:endParaRPr lang="en-US"/>
          </a:p>
        </p:txBody>
      </p:sp>
      <p:sp>
        <p:nvSpPr>
          <p:cNvPr id="8" name="Object 8"/>
          <p:cNvSpPr txBox="1"/>
          <p:nvPr/>
        </p:nvSpPr>
        <p:spPr>
          <a:xfrm>
            <a:off x="4785709" y="389796"/>
            <a:ext cx="4659899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5000" kern="0" spc="300">
                <a:solidFill>
                  <a:srgbClr val="27201C"/>
                </a:solidFill>
                <a:latin typeface="Baskerville Old Face" pitchFamily="34" charset="0"/>
                <a:cs typeface="Baskerville Old Face" pitchFamily="34" charset="0"/>
              </a:rPr>
              <a:t>배송관리</a:t>
            </a:r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1F815E0-09C2-7771-8E78-C0720ACA67BA}"/>
              </a:ext>
            </a:extLst>
          </p:cNvPr>
          <p:cNvSpPr txBox="1"/>
          <p:nvPr/>
        </p:nvSpPr>
        <p:spPr>
          <a:xfrm>
            <a:off x="8302574" y="433614"/>
            <a:ext cx="9749150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/>
              <a:t>배송관리 수정 주요 기능</a:t>
            </a:r>
            <a:endParaRPr lang="en-US" altLang="ko-KR" sz="2800" b="1"/>
          </a:p>
          <a:p>
            <a:endParaRPr lang="en-US" altLang="ko-KR" sz="2800" b="1"/>
          </a:p>
          <a:p>
            <a:pPr marL="342900" indent="-342900">
              <a:buAutoNum type="arabicPeriod"/>
            </a:pPr>
            <a:r>
              <a:rPr lang="ko-KR" altLang="en-US" sz="2200"/>
              <a:t>회원들이 구매한 목록들과 회원들이 주문시 기입했던 정보들을 상세하게 보여줌</a:t>
            </a:r>
            <a:endParaRPr lang="en-US" altLang="ko-KR" sz="2200"/>
          </a:p>
          <a:p>
            <a:r>
              <a:rPr lang="en-US" altLang="ko-KR" sz="2200"/>
              <a:t>2.  </a:t>
            </a:r>
            <a:r>
              <a:rPr lang="ko-KR" altLang="en-US" sz="2200"/>
              <a:t>주문 번호에 따라 사용자가 구매했던 구매 목록을 보여줌</a:t>
            </a:r>
            <a:endParaRPr lang="en-US" altLang="ko-KR" sz="2200"/>
          </a:p>
          <a:p>
            <a:r>
              <a:rPr lang="en-US" altLang="ko-KR" sz="2200"/>
              <a:t>3.  </a:t>
            </a:r>
            <a:r>
              <a:rPr lang="ko-KR" altLang="en-US" sz="2200"/>
              <a:t>수취인의 정보 변경과 배송 상태 변경이 가능함</a:t>
            </a:r>
            <a:endParaRPr lang="en-US" altLang="ko-KR" sz="2200"/>
          </a:p>
          <a:p>
            <a:r>
              <a:rPr lang="en-US" altLang="ko-KR" sz="2200"/>
              <a:t>4.  API</a:t>
            </a:r>
            <a:r>
              <a:rPr lang="ko-KR" altLang="en-US" sz="2200"/>
              <a:t>를 활용하여 주소 변경 가능</a:t>
            </a:r>
            <a:r>
              <a:rPr lang="en-US" altLang="ko-KR" sz="2200"/>
              <a:t>(</a:t>
            </a:r>
            <a:r>
              <a:rPr lang="ko-KR" altLang="en-US" sz="2200"/>
              <a:t>상세 주소를 입력 안했을시에 따른 </a:t>
            </a:r>
            <a:r>
              <a:rPr lang="en-US" altLang="ko-KR" sz="2200"/>
              <a:t>alert </a:t>
            </a:r>
            <a:r>
              <a:rPr lang="ko-KR" altLang="en-US" sz="2200"/>
              <a:t>발생</a:t>
            </a:r>
            <a:r>
              <a:rPr lang="en-US" altLang="ko-KR" sz="2200"/>
              <a:t>)</a:t>
            </a:r>
          </a:p>
          <a:p>
            <a:endParaRPr lang="ko-KR" altLang="en-US"/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10DF4E0B-6D03-DB66-D994-D16E88796A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733" y="3544847"/>
            <a:ext cx="17224007" cy="6295839"/>
          </a:xfrm>
          <a:prstGeom prst="rect">
            <a:avLst/>
          </a:prstGeom>
        </p:spPr>
      </p:pic>
      <p:sp>
        <p:nvSpPr>
          <p:cNvPr id="21" name="액자 20">
            <a:extLst>
              <a:ext uri="{FF2B5EF4-FFF2-40B4-BE49-F238E27FC236}">
                <a16:creationId xmlns:a16="http://schemas.microsoft.com/office/drawing/2014/main" id="{E386F728-025E-FDA6-6985-B8FA670662AF}"/>
              </a:ext>
            </a:extLst>
          </p:cNvPr>
          <p:cNvSpPr/>
          <p:nvPr/>
        </p:nvSpPr>
        <p:spPr>
          <a:xfrm>
            <a:off x="12420600" y="9190948"/>
            <a:ext cx="1192543" cy="524552"/>
          </a:xfrm>
          <a:prstGeom prst="frame">
            <a:avLst>
              <a:gd name="adj1" fmla="val 1072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8FCB732D-F5DE-971F-2451-17335A4E4552}"/>
              </a:ext>
            </a:extLst>
          </p:cNvPr>
          <p:cNvCxnSpPr>
            <a:cxnSpLocks/>
          </p:cNvCxnSpPr>
          <p:nvPr/>
        </p:nvCxnSpPr>
        <p:spPr>
          <a:xfrm>
            <a:off x="13613143" y="9453224"/>
            <a:ext cx="1289400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6287C668-BB56-287A-EEBC-11E736289016}"/>
              </a:ext>
            </a:extLst>
          </p:cNvPr>
          <p:cNvSpPr txBox="1"/>
          <p:nvPr/>
        </p:nvSpPr>
        <p:spPr>
          <a:xfrm>
            <a:off x="14917057" y="9072530"/>
            <a:ext cx="24996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수정 완료시 배송 정보 업데이트</a:t>
            </a:r>
          </a:p>
        </p:txBody>
      </p:sp>
      <p:sp>
        <p:nvSpPr>
          <p:cNvPr id="26" name="액자 25">
            <a:extLst>
              <a:ext uri="{FF2B5EF4-FFF2-40B4-BE49-F238E27FC236}">
                <a16:creationId xmlns:a16="http://schemas.microsoft.com/office/drawing/2014/main" id="{FF1286B2-6D5D-A0B7-87F6-206E8051A836}"/>
              </a:ext>
            </a:extLst>
          </p:cNvPr>
          <p:cNvSpPr/>
          <p:nvPr/>
        </p:nvSpPr>
        <p:spPr>
          <a:xfrm>
            <a:off x="8804736" y="8115300"/>
            <a:ext cx="7121064" cy="524552"/>
          </a:xfrm>
          <a:prstGeom prst="frame">
            <a:avLst>
              <a:gd name="adj1" fmla="val 1072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1A8984A7-A1AF-F7F8-8C3D-E1FD883F5D77}"/>
              </a:ext>
            </a:extLst>
          </p:cNvPr>
          <p:cNvCxnSpPr>
            <a:cxnSpLocks/>
          </p:cNvCxnSpPr>
          <p:nvPr/>
        </p:nvCxnSpPr>
        <p:spPr>
          <a:xfrm flipV="1">
            <a:off x="15087600" y="6819900"/>
            <a:ext cx="990600" cy="12954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58F5079F-492A-F992-F767-6DFA536F6EAB}"/>
              </a:ext>
            </a:extLst>
          </p:cNvPr>
          <p:cNvSpPr txBox="1"/>
          <p:nvPr/>
        </p:nvSpPr>
        <p:spPr>
          <a:xfrm>
            <a:off x="15925800" y="5999165"/>
            <a:ext cx="24996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클릭시 주소 </a:t>
            </a:r>
            <a:r>
              <a:rPr lang="en-US" altLang="ko-KR"/>
              <a:t>API </a:t>
            </a:r>
            <a:r>
              <a:rPr lang="ko-KR" altLang="en-US"/>
              <a:t>팝업창이 뜸</a:t>
            </a:r>
          </a:p>
        </p:txBody>
      </p:sp>
      <p:sp>
        <p:nvSpPr>
          <p:cNvPr id="29" name="액자 28">
            <a:extLst>
              <a:ext uri="{FF2B5EF4-FFF2-40B4-BE49-F238E27FC236}">
                <a16:creationId xmlns:a16="http://schemas.microsoft.com/office/drawing/2014/main" id="{E59CB67B-E953-17D3-26FB-A880E775808F}"/>
              </a:ext>
            </a:extLst>
          </p:cNvPr>
          <p:cNvSpPr/>
          <p:nvPr/>
        </p:nvSpPr>
        <p:spPr>
          <a:xfrm>
            <a:off x="8798665" y="5067300"/>
            <a:ext cx="2250335" cy="381000"/>
          </a:xfrm>
          <a:prstGeom prst="frame">
            <a:avLst>
              <a:gd name="adj1" fmla="val 1072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EB4B3EE0-70E7-4A03-5C2E-D5EC891A9587}"/>
              </a:ext>
            </a:extLst>
          </p:cNvPr>
          <p:cNvCxnSpPr>
            <a:cxnSpLocks/>
          </p:cNvCxnSpPr>
          <p:nvPr/>
        </p:nvCxnSpPr>
        <p:spPr>
          <a:xfrm flipV="1">
            <a:off x="10562771" y="3866466"/>
            <a:ext cx="1095829" cy="117928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A8867296-3FFC-1A62-B9EF-2C5CDE08EDB0}"/>
              </a:ext>
            </a:extLst>
          </p:cNvPr>
          <p:cNvSpPr txBox="1"/>
          <p:nvPr/>
        </p:nvSpPr>
        <p:spPr>
          <a:xfrm>
            <a:off x="11787189" y="3399495"/>
            <a:ext cx="4138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Select</a:t>
            </a:r>
            <a:r>
              <a:rPr lang="ko-KR" altLang="en-US"/>
              <a:t>를 이용하여 번호 앞자리 선택</a:t>
            </a:r>
          </a:p>
        </p:txBody>
      </p:sp>
    </p:spTree>
    <p:extLst>
      <p:ext uri="{BB962C8B-B14F-4D97-AF65-F5344CB8AC3E}">
        <p14:creationId xmlns:p14="http://schemas.microsoft.com/office/powerpoint/2010/main" val="28503664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3912" y="820683"/>
            <a:ext cx="6306519" cy="254950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9600" kern="0" spc="-100">
                <a:solidFill>
                  <a:srgbClr val="E0D1D1"/>
                </a:solidFill>
                <a:latin typeface="Mrs Saint Delafield" pitchFamily="34" charset="0"/>
                <a:cs typeface="Mrs Saint Delafield" pitchFamily="34" charset="0"/>
              </a:rPr>
              <a:t>HypeFriend</a:t>
            </a:r>
            <a:endParaRPr lang="en-US"/>
          </a:p>
        </p:txBody>
      </p:sp>
      <p:sp>
        <p:nvSpPr>
          <p:cNvPr id="3" name="Object 3"/>
          <p:cNvSpPr txBox="1"/>
          <p:nvPr/>
        </p:nvSpPr>
        <p:spPr>
          <a:xfrm>
            <a:off x="17678400" y="9486900"/>
            <a:ext cx="373324" cy="37332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400" b="1" kern="0" spc="100">
                <a:solidFill>
                  <a:srgbClr val="4C3F38"/>
                </a:solidFill>
                <a:latin typeface="Baskerville Old Face" pitchFamily="34" charset="0"/>
                <a:cs typeface="Baskerville Old Face" pitchFamily="34" charset="0"/>
              </a:rPr>
              <a:t>02</a:t>
            </a:r>
            <a:endParaRPr lang="en-US"/>
          </a:p>
        </p:txBody>
      </p:sp>
      <p:sp>
        <p:nvSpPr>
          <p:cNvPr id="4" name="Object 4"/>
          <p:cNvSpPr txBox="1"/>
          <p:nvPr/>
        </p:nvSpPr>
        <p:spPr>
          <a:xfrm>
            <a:off x="268925" y="200655"/>
            <a:ext cx="7693856" cy="9387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500" kern="0" spc="400">
                <a:solidFill>
                  <a:srgbClr val="27201C"/>
                </a:solidFill>
                <a:latin typeface="Baskerville Old Face" pitchFamily="34" charset="0"/>
                <a:cs typeface="Baskerville Old Face" pitchFamily="34" charset="0"/>
              </a:rPr>
              <a:t>Admin Page</a:t>
            </a:r>
            <a:endParaRPr lang="en-US"/>
          </a:p>
        </p:txBody>
      </p:sp>
      <p:sp>
        <p:nvSpPr>
          <p:cNvPr id="8" name="Object 8"/>
          <p:cNvSpPr txBox="1"/>
          <p:nvPr/>
        </p:nvSpPr>
        <p:spPr>
          <a:xfrm>
            <a:off x="4785709" y="389796"/>
            <a:ext cx="4659899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5000" kern="0" spc="300">
                <a:solidFill>
                  <a:srgbClr val="27201C"/>
                </a:solidFill>
                <a:latin typeface="Baskerville Old Face" pitchFamily="34" charset="0"/>
                <a:cs typeface="Baskerville Old Face" pitchFamily="34" charset="0"/>
              </a:rPr>
              <a:t>배송관리</a:t>
            </a:r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1E70E7E-227E-900F-1FA6-2E5756F59B85}"/>
              </a:ext>
            </a:extLst>
          </p:cNvPr>
          <p:cNvSpPr txBox="1"/>
          <p:nvPr/>
        </p:nvSpPr>
        <p:spPr>
          <a:xfrm>
            <a:off x="6198395" y="8731692"/>
            <a:ext cx="37838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Select</a:t>
            </a:r>
            <a:r>
              <a:rPr lang="ko-KR" altLang="en-US"/>
              <a:t>를 이용하여 배송 상태 변경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FE4A024-247A-1675-5451-DF9EEDAE8524}"/>
              </a:ext>
            </a:extLst>
          </p:cNvPr>
          <p:cNvSpPr txBox="1"/>
          <p:nvPr/>
        </p:nvSpPr>
        <p:spPr>
          <a:xfrm>
            <a:off x="7394736" y="2302971"/>
            <a:ext cx="37838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배송지 변경화면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E087A65-0AA5-4C61-52FA-2B65ECFBD3CE}"/>
              </a:ext>
            </a:extLst>
          </p:cNvPr>
          <p:cNvSpPr txBox="1"/>
          <p:nvPr/>
        </p:nvSpPr>
        <p:spPr>
          <a:xfrm>
            <a:off x="10058400" y="523821"/>
            <a:ext cx="6785026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/>
              <a:t>배송관리 수정 주요 기능</a:t>
            </a:r>
            <a:endParaRPr lang="en-US" altLang="ko-KR" sz="2800" b="1"/>
          </a:p>
          <a:p>
            <a:endParaRPr lang="en-US" altLang="ko-KR" sz="2800" b="1"/>
          </a:p>
          <a:p>
            <a:pPr marL="342900" indent="-342900">
              <a:buAutoNum type="arabicPeriod"/>
            </a:pPr>
            <a:r>
              <a:rPr lang="en-US" altLang="ko-KR" sz="2200"/>
              <a:t>API</a:t>
            </a:r>
            <a:r>
              <a:rPr lang="ko-KR" altLang="en-US" sz="2200"/>
              <a:t>를 통해서 배송시 수정을 손쉽게 가능</a:t>
            </a:r>
            <a:endParaRPr lang="en-US" altLang="ko-KR" sz="220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1F03B045-FAE8-7C79-7DFD-23577B2576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896" y="2735368"/>
            <a:ext cx="8931424" cy="5677869"/>
          </a:xfrm>
          <a:prstGeom prst="rect">
            <a:avLst/>
          </a:prstGeom>
        </p:spPr>
      </p:pic>
      <p:sp>
        <p:nvSpPr>
          <p:cNvPr id="23" name="액자 22">
            <a:extLst>
              <a:ext uri="{FF2B5EF4-FFF2-40B4-BE49-F238E27FC236}">
                <a16:creationId xmlns:a16="http://schemas.microsoft.com/office/drawing/2014/main" id="{9CB96917-7C54-B217-7028-8560BF75F643}"/>
              </a:ext>
            </a:extLst>
          </p:cNvPr>
          <p:cNvSpPr/>
          <p:nvPr/>
        </p:nvSpPr>
        <p:spPr>
          <a:xfrm>
            <a:off x="5299133" y="6885115"/>
            <a:ext cx="4238832" cy="371475"/>
          </a:xfrm>
          <a:prstGeom prst="frame">
            <a:avLst>
              <a:gd name="adj1" fmla="val 1072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465BE9B3-05B2-4CE6-FD8C-240123C32D18}"/>
              </a:ext>
            </a:extLst>
          </p:cNvPr>
          <p:cNvCxnSpPr>
            <a:cxnSpLocks/>
          </p:cNvCxnSpPr>
          <p:nvPr/>
        </p:nvCxnSpPr>
        <p:spPr>
          <a:xfrm flipV="1">
            <a:off x="8090297" y="5331407"/>
            <a:ext cx="2196703" cy="155625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8" name="그림 17" descr="텍스트이(가) 표시된 사진&#10;&#10;자동 생성된 설명">
            <a:extLst>
              <a:ext uri="{FF2B5EF4-FFF2-40B4-BE49-F238E27FC236}">
                <a16:creationId xmlns:a16="http://schemas.microsoft.com/office/drawing/2014/main" id="{01CF06CF-7240-D133-5952-B91E8F9858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00" y="1969783"/>
            <a:ext cx="7014169" cy="3604520"/>
          </a:xfrm>
          <a:prstGeom prst="rect">
            <a:avLst/>
          </a:prstGeom>
        </p:spPr>
      </p:pic>
      <p:sp>
        <p:nvSpPr>
          <p:cNvPr id="30" name="액자 29">
            <a:extLst>
              <a:ext uri="{FF2B5EF4-FFF2-40B4-BE49-F238E27FC236}">
                <a16:creationId xmlns:a16="http://schemas.microsoft.com/office/drawing/2014/main" id="{F4453B72-1979-73C9-2055-07E338B7FE43}"/>
              </a:ext>
            </a:extLst>
          </p:cNvPr>
          <p:cNvSpPr/>
          <p:nvPr/>
        </p:nvSpPr>
        <p:spPr>
          <a:xfrm>
            <a:off x="899458" y="7635774"/>
            <a:ext cx="4326205" cy="615046"/>
          </a:xfrm>
          <a:prstGeom prst="frame">
            <a:avLst>
              <a:gd name="adj1" fmla="val 1072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3777E185-8D01-13D7-A117-3F3FA5678454}"/>
              </a:ext>
            </a:extLst>
          </p:cNvPr>
          <p:cNvCxnSpPr>
            <a:cxnSpLocks/>
          </p:cNvCxnSpPr>
          <p:nvPr/>
        </p:nvCxnSpPr>
        <p:spPr>
          <a:xfrm>
            <a:off x="5213852" y="7875872"/>
            <a:ext cx="5073148" cy="95674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32" name="그림 31">
            <a:extLst>
              <a:ext uri="{FF2B5EF4-FFF2-40B4-BE49-F238E27FC236}">
                <a16:creationId xmlns:a16="http://schemas.microsoft.com/office/drawing/2014/main" id="{31B3733B-708F-ACBB-DB2B-2B4936C9F8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00" y="5727603"/>
            <a:ext cx="7014169" cy="3636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9176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3912" y="820683"/>
            <a:ext cx="6306519" cy="254950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9600" kern="0" spc="-100">
                <a:solidFill>
                  <a:srgbClr val="E0D1D1"/>
                </a:solidFill>
                <a:latin typeface="Mrs Saint Delafield" pitchFamily="34" charset="0"/>
                <a:cs typeface="Mrs Saint Delafield" pitchFamily="34" charset="0"/>
              </a:rPr>
              <a:t>HypeFriend</a:t>
            </a:r>
            <a:endParaRPr lang="en-US"/>
          </a:p>
        </p:txBody>
      </p:sp>
      <p:sp>
        <p:nvSpPr>
          <p:cNvPr id="3" name="Object 3"/>
          <p:cNvSpPr txBox="1"/>
          <p:nvPr/>
        </p:nvSpPr>
        <p:spPr>
          <a:xfrm>
            <a:off x="17678400" y="9486900"/>
            <a:ext cx="373324" cy="37332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400" b="1" kern="0" spc="100">
                <a:solidFill>
                  <a:srgbClr val="4C3F38"/>
                </a:solidFill>
                <a:latin typeface="Baskerville Old Face" pitchFamily="34" charset="0"/>
                <a:cs typeface="Baskerville Old Face" pitchFamily="34" charset="0"/>
              </a:rPr>
              <a:t>02</a:t>
            </a:r>
            <a:endParaRPr lang="en-US"/>
          </a:p>
        </p:txBody>
      </p:sp>
      <p:sp>
        <p:nvSpPr>
          <p:cNvPr id="4" name="Object 4"/>
          <p:cNvSpPr txBox="1"/>
          <p:nvPr/>
        </p:nvSpPr>
        <p:spPr>
          <a:xfrm>
            <a:off x="268925" y="200655"/>
            <a:ext cx="7693856" cy="9387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500" kern="0" spc="400">
                <a:solidFill>
                  <a:srgbClr val="27201C"/>
                </a:solidFill>
                <a:latin typeface="Baskerville Old Face" pitchFamily="34" charset="0"/>
                <a:cs typeface="Baskerville Old Face" pitchFamily="34" charset="0"/>
              </a:rPr>
              <a:t>Admin Page</a:t>
            </a:r>
            <a:endParaRPr lang="en-US"/>
          </a:p>
        </p:txBody>
      </p:sp>
      <p:sp>
        <p:nvSpPr>
          <p:cNvPr id="8" name="Object 8"/>
          <p:cNvSpPr txBox="1"/>
          <p:nvPr/>
        </p:nvSpPr>
        <p:spPr>
          <a:xfrm>
            <a:off x="4785709" y="389796"/>
            <a:ext cx="4659899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5000" kern="0" spc="300">
                <a:solidFill>
                  <a:srgbClr val="27201C"/>
                </a:solidFill>
                <a:latin typeface="Baskerville Old Face" pitchFamily="34" charset="0"/>
                <a:cs typeface="Baskerville Old Face" pitchFamily="34" charset="0"/>
              </a:rPr>
              <a:t>배송관리</a:t>
            </a:r>
            <a:endParaRPr 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9BDB756-DEBA-D263-FA52-C1A99D9EB5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2324100"/>
            <a:ext cx="11941588" cy="3230705"/>
          </a:xfrm>
          <a:prstGeom prst="rect">
            <a:avLst/>
          </a:prstGeom>
        </p:spPr>
      </p:pic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1D457F9E-3ADC-D22F-BF0B-7187FF45DE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5667002"/>
            <a:ext cx="12093988" cy="3977985"/>
          </a:xfrm>
          <a:prstGeom prst="rect">
            <a:avLst/>
          </a:prstGeom>
        </p:spPr>
      </p:pic>
      <p:sp>
        <p:nvSpPr>
          <p:cNvPr id="13" name="액자 12">
            <a:extLst>
              <a:ext uri="{FF2B5EF4-FFF2-40B4-BE49-F238E27FC236}">
                <a16:creationId xmlns:a16="http://schemas.microsoft.com/office/drawing/2014/main" id="{BC10D13E-26F0-4389-EF08-089C419298C7}"/>
              </a:ext>
            </a:extLst>
          </p:cNvPr>
          <p:cNvSpPr/>
          <p:nvPr/>
        </p:nvSpPr>
        <p:spPr>
          <a:xfrm>
            <a:off x="2971800" y="4099065"/>
            <a:ext cx="11411115" cy="206235"/>
          </a:xfrm>
          <a:prstGeom prst="frame">
            <a:avLst>
              <a:gd name="adj1" fmla="val 1072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액자 15">
            <a:extLst>
              <a:ext uri="{FF2B5EF4-FFF2-40B4-BE49-F238E27FC236}">
                <a16:creationId xmlns:a16="http://schemas.microsoft.com/office/drawing/2014/main" id="{177A55A0-95E8-5052-26F3-E1C7330DF0A5}"/>
              </a:ext>
            </a:extLst>
          </p:cNvPr>
          <p:cNvSpPr/>
          <p:nvPr/>
        </p:nvSpPr>
        <p:spPr>
          <a:xfrm>
            <a:off x="2995612" y="7851616"/>
            <a:ext cx="11612976" cy="317519"/>
          </a:xfrm>
          <a:prstGeom prst="frame">
            <a:avLst>
              <a:gd name="adj1" fmla="val 1072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5EE73688-1F3D-D2CB-EDE6-83A95FE5B450}"/>
              </a:ext>
            </a:extLst>
          </p:cNvPr>
          <p:cNvCxnSpPr>
            <a:cxnSpLocks/>
          </p:cNvCxnSpPr>
          <p:nvPr/>
        </p:nvCxnSpPr>
        <p:spPr>
          <a:xfrm>
            <a:off x="9129712" y="4326507"/>
            <a:ext cx="242888" cy="352510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197156F-8D48-6993-0B9E-E2F22644ADC4}"/>
              </a:ext>
            </a:extLst>
          </p:cNvPr>
          <p:cNvSpPr txBox="1"/>
          <p:nvPr/>
        </p:nvSpPr>
        <p:spPr>
          <a:xfrm>
            <a:off x="11125200" y="5667002"/>
            <a:ext cx="34833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/>
              <a:t>배송 정보 변경완료</a:t>
            </a:r>
          </a:p>
        </p:txBody>
      </p:sp>
    </p:spTree>
    <p:extLst>
      <p:ext uri="{BB962C8B-B14F-4D97-AF65-F5344CB8AC3E}">
        <p14:creationId xmlns:p14="http://schemas.microsoft.com/office/powerpoint/2010/main" val="19921752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3912" y="820683"/>
            <a:ext cx="6306519" cy="254950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9600" kern="0" spc="-100">
                <a:solidFill>
                  <a:srgbClr val="E0D1D1"/>
                </a:solidFill>
                <a:latin typeface="Mrs Saint Delafield" pitchFamily="34" charset="0"/>
                <a:cs typeface="Mrs Saint Delafield" pitchFamily="34" charset="0"/>
              </a:rPr>
              <a:t>HypeFriend</a:t>
            </a:r>
            <a:endParaRPr lang="en-US"/>
          </a:p>
        </p:txBody>
      </p:sp>
      <p:sp>
        <p:nvSpPr>
          <p:cNvPr id="3" name="Object 3"/>
          <p:cNvSpPr txBox="1"/>
          <p:nvPr/>
        </p:nvSpPr>
        <p:spPr>
          <a:xfrm>
            <a:off x="17678400" y="9486900"/>
            <a:ext cx="373324" cy="37332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400" b="1" kern="0" spc="100">
                <a:solidFill>
                  <a:srgbClr val="4C3F38"/>
                </a:solidFill>
                <a:latin typeface="Baskerville Old Face" pitchFamily="34" charset="0"/>
                <a:cs typeface="Baskerville Old Face" pitchFamily="34" charset="0"/>
              </a:rPr>
              <a:t>02</a:t>
            </a:r>
            <a:endParaRPr lang="en-US"/>
          </a:p>
        </p:txBody>
      </p:sp>
      <p:sp>
        <p:nvSpPr>
          <p:cNvPr id="4" name="Object 4"/>
          <p:cNvSpPr txBox="1"/>
          <p:nvPr/>
        </p:nvSpPr>
        <p:spPr>
          <a:xfrm>
            <a:off x="268925" y="200655"/>
            <a:ext cx="7693856" cy="9387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500" kern="0" spc="400">
                <a:solidFill>
                  <a:srgbClr val="27201C"/>
                </a:solidFill>
                <a:latin typeface="Baskerville Old Face" pitchFamily="34" charset="0"/>
                <a:cs typeface="Baskerville Old Face" pitchFamily="34" charset="0"/>
              </a:rPr>
              <a:t>Admin Page</a:t>
            </a:r>
            <a:endParaRPr lang="en-US"/>
          </a:p>
        </p:txBody>
      </p:sp>
      <p:sp>
        <p:nvSpPr>
          <p:cNvPr id="8" name="Object 8"/>
          <p:cNvSpPr txBox="1"/>
          <p:nvPr/>
        </p:nvSpPr>
        <p:spPr>
          <a:xfrm>
            <a:off x="4785709" y="389796"/>
            <a:ext cx="4659899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5000" kern="0" spc="300">
                <a:solidFill>
                  <a:srgbClr val="27201C"/>
                </a:solidFill>
                <a:latin typeface="Baskerville Old Face" pitchFamily="34" charset="0"/>
                <a:cs typeface="Baskerville Old Face" pitchFamily="34" charset="0"/>
              </a:rPr>
              <a:t>문의 관리</a:t>
            </a:r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0DB8DED-177A-EE69-5872-39F4D6C7490E}"/>
              </a:ext>
            </a:extLst>
          </p:cNvPr>
          <p:cNvSpPr txBox="1"/>
          <p:nvPr/>
        </p:nvSpPr>
        <p:spPr>
          <a:xfrm>
            <a:off x="8302574" y="433614"/>
            <a:ext cx="9749150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/>
              <a:t>문의관리 주요 기능</a:t>
            </a:r>
            <a:endParaRPr lang="en-US" altLang="ko-KR" sz="2800" b="1"/>
          </a:p>
          <a:p>
            <a:endParaRPr lang="en-US" altLang="ko-KR" sz="2800" b="1"/>
          </a:p>
          <a:p>
            <a:pPr marL="457200" indent="-457200">
              <a:buFontTx/>
              <a:buAutoNum type="arabicPeriod"/>
            </a:pPr>
            <a:r>
              <a:rPr lang="ko-KR" altLang="en-US" sz="2200"/>
              <a:t>게시판에 문의를 남긴 회원의 간단한 정보와 문의 관리자의 답변 유무도 보여줌 </a:t>
            </a:r>
            <a:endParaRPr lang="en-US" altLang="ko-KR" sz="2200"/>
          </a:p>
          <a:p>
            <a:pPr marL="457200" indent="-457200">
              <a:buFontTx/>
              <a:buAutoNum type="arabicPeriod"/>
            </a:pPr>
            <a:r>
              <a:rPr lang="ko-KR" altLang="en-US" sz="2200"/>
              <a:t>유형은 총 배송과 결제로 사용자의 문의 유형과 동일 </a:t>
            </a:r>
            <a:endParaRPr lang="en-US" altLang="ko-KR" sz="22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E57A8CE-557B-FDE1-EBA4-5389C0784E2D}"/>
              </a:ext>
            </a:extLst>
          </p:cNvPr>
          <p:cNvSpPr txBox="1"/>
          <p:nvPr/>
        </p:nvSpPr>
        <p:spPr>
          <a:xfrm>
            <a:off x="10972800" y="3350234"/>
            <a:ext cx="472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Select</a:t>
            </a:r>
            <a:r>
              <a:rPr lang="ko-KR" altLang="en-US"/>
              <a:t>를 활용해 문의 유형 선택 조회 가능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782D491-0308-039B-E2D7-3F92D96879DD}"/>
              </a:ext>
            </a:extLst>
          </p:cNvPr>
          <p:cNvSpPr txBox="1"/>
          <p:nvPr/>
        </p:nvSpPr>
        <p:spPr>
          <a:xfrm>
            <a:off x="13427400" y="3998826"/>
            <a:ext cx="4251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등록 클릭시 사용자가 남긴 게시글의 상세 내용과 관리자가 해당 게시글에 답변을 할 수 있는 페이지로 이동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C5178C2-EB41-6924-245B-C67E435018A9}"/>
              </a:ext>
            </a:extLst>
          </p:cNvPr>
          <p:cNvSpPr txBox="1"/>
          <p:nvPr/>
        </p:nvSpPr>
        <p:spPr>
          <a:xfrm>
            <a:off x="9474821" y="8563570"/>
            <a:ext cx="4038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게시글의 데이터가 많아지면 한 페이지에  </a:t>
            </a:r>
            <a:r>
              <a:rPr lang="en-US" altLang="ko-KR"/>
              <a:t>10</a:t>
            </a:r>
            <a:r>
              <a:rPr lang="ko-KR" altLang="en-US"/>
              <a:t>개씩 보여줌 </a:t>
            </a:r>
            <a:r>
              <a:rPr lang="en-US" altLang="ko-KR"/>
              <a:t>(</a:t>
            </a:r>
            <a:r>
              <a:rPr lang="ko-KR" altLang="en-US"/>
              <a:t>페이지네이션</a:t>
            </a:r>
            <a:r>
              <a:rPr lang="en-US" altLang="ko-KR"/>
              <a:t>)</a:t>
            </a:r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03FCF8E-216B-A57F-8AC9-04626B2442ED}"/>
              </a:ext>
            </a:extLst>
          </p:cNvPr>
          <p:cNvSpPr txBox="1"/>
          <p:nvPr/>
        </p:nvSpPr>
        <p:spPr>
          <a:xfrm>
            <a:off x="2683862" y="2541766"/>
            <a:ext cx="33069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전체 조회 클릭시 문의 유형에 관계없이 모든 문의 출력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96ED2F6-D2E3-551E-A1A9-AD2691D99151}"/>
              </a:ext>
            </a:extLst>
          </p:cNvPr>
          <p:cNvSpPr txBox="1"/>
          <p:nvPr/>
        </p:nvSpPr>
        <p:spPr>
          <a:xfrm>
            <a:off x="14478000" y="6693993"/>
            <a:ext cx="3200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관리자의 답변  유무에 따라 동적으로 변경</a:t>
            </a:r>
            <a:r>
              <a:rPr lang="en-US" altLang="ko-KR"/>
              <a:t>(</a:t>
            </a:r>
            <a:r>
              <a:rPr lang="ko-KR" altLang="en-US"/>
              <a:t>사용자 측에서도 반영</a:t>
            </a:r>
            <a:r>
              <a:rPr lang="en-US" altLang="ko-KR"/>
              <a:t>)</a:t>
            </a:r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4BB331F-9D61-4D9D-D534-08F7BE81BE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3719566"/>
            <a:ext cx="12063505" cy="4312535"/>
          </a:xfrm>
          <a:prstGeom prst="rect">
            <a:avLst/>
          </a:prstGeom>
        </p:spPr>
      </p:pic>
      <p:sp>
        <p:nvSpPr>
          <p:cNvPr id="27" name="액자 26">
            <a:extLst>
              <a:ext uri="{FF2B5EF4-FFF2-40B4-BE49-F238E27FC236}">
                <a16:creationId xmlns:a16="http://schemas.microsoft.com/office/drawing/2014/main" id="{2D8F36C7-B368-A020-E632-E549E10ECE22}"/>
              </a:ext>
            </a:extLst>
          </p:cNvPr>
          <p:cNvSpPr/>
          <p:nvPr/>
        </p:nvSpPr>
        <p:spPr>
          <a:xfrm>
            <a:off x="609601" y="4922156"/>
            <a:ext cx="990600" cy="264764"/>
          </a:xfrm>
          <a:prstGeom prst="frame">
            <a:avLst>
              <a:gd name="adj1" fmla="val 1072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8" name="액자 27">
            <a:extLst>
              <a:ext uri="{FF2B5EF4-FFF2-40B4-BE49-F238E27FC236}">
                <a16:creationId xmlns:a16="http://schemas.microsoft.com/office/drawing/2014/main" id="{23CFED6D-4C47-0E7E-33A8-6A55A751BCBD}"/>
              </a:ext>
            </a:extLst>
          </p:cNvPr>
          <p:cNvSpPr/>
          <p:nvPr/>
        </p:nvSpPr>
        <p:spPr>
          <a:xfrm>
            <a:off x="5009708" y="4478293"/>
            <a:ext cx="3372291" cy="1289996"/>
          </a:xfrm>
          <a:prstGeom prst="frame">
            <a:avLst>
              <a:gd name="adj1" fmla="val 1072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5" name="액자 34">
            <a:extLst>
              <a:ext uri="{FF2B5EF4-FFF2-40B4-BE49-F238E27FC236}">
                <a16:creationId xmlns:a16="http://schemas.microsoft.com/office/drawing/2014/main" id="{BBA183F1-03B7-63C4-6A65-7F82D1B26783}"/>
              </a:ext>
            </a:extLst>
          </p:cNvPr>
          <p:cNvSpPr/>
          <p:nvPr/>
        </p:nvSpPr>
        <p:spPr>
          <a:xfrm>
            <a:off x="6435131" y="7484941"/>
            <a:ext cx="495300" cy="547160"/>
          </a:xfrm>
          <a:prstGeom prst="frame">
            <a:avLst>
              <a:gd name="adj1" fmla="val 1072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DDE1CAD4-E3D4-A7A0-9D03-F52610950CB2}"/>
              </a:ext>
            </a:extLst>
          </p:cNvPr>
          <p:cNvCxnSpPr>
            <a:cxnSpLocks/>
          </p:cNvCxnSpPr>
          <p:nvPr/>
        </p:nvCxnSpPr>
        <p:spPr>
          <a:xfrm flipV="1">
            <a:off x="1337506" y="3188097"/>
            <a:ext cx="1867307" cy="173834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3CD8E76A-CDE9-817E-1308-7BE90EAC83C4}"/>
              </a:ext>
            </a:extLst>
          </p:cNvPr>
          <p:cNvCxnSpPr>
            <a:cxnSpLocks/>
          </p:cNvCxnSpPr>
          <p:nvPr/>
        </p:nvCxnSpPr>
        <p:spPr>
          <a:xfrm flipV="1">
            <a:off x="8398949" y="3498285"/>
            <a:ext cx="2196703" cy="155625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8" name="액자 37">
            <a:extLst>
              <a:ext uri="{FF2B5EF4-FFF2-40B4-BE49-F238E27FC236}">
                <a16:creationId xmlns:a16="http://schemas.microsoft.com/office/drawing/2014/main" id="{777889BF-8273-E532-A88A-BB0267EA92CD}"/>
              </a:ext>
            </a:extLst>
          </p:cNvPr>
          <p:cNvSpPr/>
          <p:nvPr/>
        </p:nvSpPr>
        <p:spPr>
          <a:xfrm>
            <a:off x="10820400" y="5905500"/>
            <a:ext cx="304800" cy="282062"/>
          </a:xfrm>
          <a:prstGeom prst="frame">
            <a:avLst>
              <a:gd name="adj1" fmla="val 1072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9" name="액자 38">
            <a:extLst>
              <a:ext uri="{FF2B5EF4-FFF2-40B4-BE49-F238E27FC236}">
                <a16:creationId xmlns:a16="http://schemas.microsoft.com/office/drawing/2014/main" id="{BB9191E8-AA83-26DE-BF1C-DAA002BA02EB}"/>
              </a:ext>
            </a:extLst>
          </p:cNvPr>
          <p:cNvSpPr/>
          <p:nvPr/>
        </p:nvSpPr>
        <p:spPr>
          <a:xfrm>
            <a:off x="11779996" y="5905500"/>
            <a:ext cx="640603" cy="282062"/>
          </a:xfrm>
          <a:prstGeom prst="frame">
            <a:avLst>
              <a:gd name="adj1" fmla="val 1072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B3472CDB-9ABE-7C0E-542F-DA2B82D1D03F}"/>
              </a:ext>
            </a:extLst>
          </p:cNvPr>
          <p:cNvCxnSpPr>
            <a:cxnSpLocks/>
          </p:cNvCxnSpPr>
          <p:nvPr/>
        </p:nvCxnSpPr>
        <p:spPr>
          <a:xfrm flipV="1">
            <a:off x="11044240" y="4300530"/>
            <a:ext cx="2196703" cy="155625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3886E644-5D5F-A807-7CEF-AFA5D2E260B0}"/>
              </a:ext>
            </a:extLst>
          </p:cNvPr>
          <p:cNvCxnSpPr>
            <a:cxnSpLocks/>
          </p:cNvCxnSpPr>
          <p:nvPr/>
        </p:nvCxnSpPr>
        <p:spPr>
          <a:xfrm>
            <a:off x="12420599" y="6189259"/>
            <a:ext cx="1905001" cy="68300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95DE6C0F-9498-89D8-6EEB-2CAD35E141BD}"/>
              </a:ext>
            </a:extLst>
          </p:cNvPr>
          <p:cNvCxnSpPr>
            <a:cxnSpLocks/>
          </p:cNvCxnSpPr>
          <p:nvPr/>
        </p:nvCxnSpPr>
        <p:spPr>
          <a:xfrm>
            <a:off x="6957697" y="7758521"/>
            <a:ext cx="2438807" cy="103230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16747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3912" y="820683"/>
            <a:ext cx="6306519" cy="254950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9600" kern="0" spc="-100">
                <a:solidFill>
                  <a:srgbClr val="E0D1D1"/>
                </a:solidFill>
                <a:latin typeface="Mrs Saint Delafield" pitchFamily="34" charset="0"/>
                <a:cs typeface="Mrs Saint Delafield" pitchFamily="34" charset="0"/>
              </a:rPr>
              <a:t>HypeFriend</a:t>
            </a:r>
            <a:endParaRPr lang="en-US"/>
          </a:p>
        </p:txBody>
      </p:sp>
      <p:sp>
        <p:nvSpPr>
          <p:cNvPr id="3" name="Object 3"/>
          <p:cNvSpPr txBox="1"/>
          <p:nvPr/>
        </p:nvSpPr>
        <p:spPr>
          <a:xfrm>
            <a:off x="17678400" y="9486900"/>
            <a:ext cx="373324" cy="37332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400" b="1" kern="0" spc="100">
                <a:solidFill>
                  <a:srgbClr val="4C3F38"/>
                </a:solidFill>
                <a:latin typeface="Baskerville Old Face" pitchFamily="34" charset="0"/>
                <a:cs typeface="Baskerville Old Face" pitchFamily="34" charset="0"/>
              </a:rPr>
              <a:t>02</a:t>
            </a:r>
            <a:endParaRPr lang="en-US"/>
          </a:p>
        </p:txBody>
      </p:sp>
      <p:sp>
        <p:nvSpPr>
          <p:cNvPr id="4" name="Object 4"/>
          <p:cNvSpPr txBox="1"/>
          <p:nvPr/>
        </p:nvSpPr>
        <p:spPr>
          <a:xfrm>
            <a:off x="268925" y="200655"/>
            <a:ext cx="7693856" cy="9387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500" kern="0" spc="400">
                <a:solidFill>
                  <a:srgbClr val="27201C"/>
                </a:solidFill>
                <a:latin typeface="Baskerville Old Face" pitchFamily="34" charset="0"/>
                <a:cs typeface="Baskerville Old Face" pitchFamily="34" charset="0"/>
              </a:rPr>
              <a:t>Admin Page</a:t>
            </a:r>
            <a:endParaRPr lang="en-US"/>
          </a:p>
        </p:txBody>
      </p:sp>
      <p:sp>
        <p:nvSpPr>
          <p:cNvPr id="8" name="Object 8"/>
          <p:cNvSpPr txBox="1"/>
          <p:nvPr/>
        </p:nvSpPr>
        <p:spPr>
          <a:xfrm>
            <a:off x="4785709" y="389796"/>
            <a:ext cx="4659899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5000" kern="0" spc="300">
                <a:solidFill>
                  <a:srgbClr val="27201C"/>
                </a:solidFill>
                <a:latin typeface="Baskerville Old Face" pitchFamily="34" charset="0"/>
                <a:cs typeface="Baskerville Old Face" pitchFamily="34" charset="0"/>
              </a:rPr>
              <a:t>문의 관리</a:t>
            </a:r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F09C430-5D9B-14A8-47C0-80B7B65861D7}"/>
              </a:ext>
            </a:extLst>
          </p:cNvPr>
          <p:cNvSpPr txBox="1"/>
          <p:nvPr/>
        </p:nvSpPr>
        <p:spPr>
          <a:xfrm>
            <a:off x="10139457" y="463097"/>
            <a:ext cx="769385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/>
              <a:t>문의 유형 선택 기능</a:t>
            </a:r>
            <a:endParaRPr lang="en-US" altLang="ko-KR" sz="2800" b="1"/>
          </a:p>
          <a:p>
            <a:endParaRPr lang="en-US" altLang="ko-KR" sz="2800" b="1"/>
          </a:p>
          <a:p>
            <a:r>
              <a:rPr lang="en-US" altLang="ko-KR" sz="2200" b="1"/>
              <a:t>1. </a:t>
            </a:r>
            <a:r>
              <a:rPr lang="ko-KR" altLang="en-US" sz="2200"/>
              <a:t>문의 유형 선택시 선택된 유형만 조회 가능 </a:t>
            </a:r>
            <a:endParaRPr lang="en-US" altLang="ko-KR" sz="2800" b="1"/>
          </a:p>
          <a:p>
            <a:endParaRPr lang="en-US" altLang="ko-KR" sz="2800" b="1"/>
          </a:p>
          <a:p>
            <a:endParaRPr lang="en-US" altLang="ko-KR" sz="220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75F6E87-DEAB-E866-87E9-292CACBF73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2155015"/>
            <a:ext cx="13335000" cy="3292125"/>
          </a:xfrm>
          <a:prstGeom prst="rect">
            <a:avLst/>
          </a:prstGeom>
        </p:spPr>
      </p:pic>
      <p:sp>
        <p:nvSpPr>
          <p:cNvPr id="19" name="액자 18">
            <a:extLst>
              <a:ext uri="{FF2B5EF4-FFF2-40B4-BE49-F238E27FC236}">
                <a16:creationId xmlns:a16="http://schemas.microsoft.com/office/drawing/2014/main" id="{B11AD199-BF2B-6144-3A9E-8FEAA4815DE8}"/>
              </a:ext>
            </a:extLst>
          </p:cNvPr>
          <p:cNvSpPr/>
          <p:nvPr/>
        </p:nvSpPr>
        <p:spPr>
          <a:xfrm>
            <a:off x="7544344" y="2621146"/>
            <a:ext cx="3504656" cy="1074554"/>
          </a:xfrm>
          <a:prstGeom prst="frame">
            <a:avLst>
              <a:gd name="adj1" fmla="val 1072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5" name="그림 14" descr="텍스트, 스크린샷, 실내이(가) 표시된 사진&#10;&#10;자동 생성된 설명">
            <a:extLst>
              <a:ext uri="{FF2B5EF4-FFF2-40B4-BE49-F238E27FC236}">
                <a16:creationId xmlns:a16="http://schemas.microsoft.com/office/drawing/2014/main" id="{A775E113-547F-FEE0-DC58-6593204472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5763025"/>
            <a:ext cx="13335000" cy="2949196"/>
          </a:xfrm>
          <a:prstGeom prst="rect">
            <a:avLst/>
          </a:prstGeom>
        </p:spPr>
      </p:pic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0FD2A94-FD20-BF15-ED3C-D72D785EADC5}"/>
              </a:ext>
            </a:extLst>
          </p:cNvPr>
          <p:cNvCxnSpPr>
            <a:cxnSpLocks/>
          </p:cNvCxnSpPr>
          <p:nvPr/>
        </p:nvCxnSpPr>
        <p:spPr>
          <a:xfrm flipH="1">
            <a:off x="5257800" y="3695700"/>
            <a:ext cx="3542128" cy="37338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51857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3912" y="820683"/>
            <a:ext cx="6306519" cy="254950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9600" kern="0" spc="-100">
                <a:solidFill>
                  <a:srgbClr val="E0D1D1"/>
                </a:solidFill>
                <a:latin typeface="Mrs Saint Delafield" pitchFamily="34" charset="0"/>
                <a:cs typeface="Mrs Saint Delafield" pitchFamily="34" charset="0"/>
              </a:rPr>
              <a:t>HypeFriend</a:t>
            </a:r>
            <a:endParaRPr lang="en-US"/>
          </a:p>
        </p:txBody>
      </p:sp>
      <p:sp>
        <p:nvSpPr>
          <p:cNvPr id="4" name="Object 4"/>
          <p:cNvSpPr txBox="1"/>
          <p:nvPr/>
        </p:nvSpPr>
        <p:spPr>
          <a:xfrm>
            <a:off x="268925" y="200655"/>
            <a:ext cx="7693856" cy="9387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500" kern="0" spc="400">
                <a:solidFill>
                  <a:srgbClr val="27201C"/>
                </a:solidFill>
                <a:latin typeface="Baskerville Old Face" pitchFamily="34" charset="0"/>
                <a:cs typeface="Baskerville Old Face" pitchFamily="34" charset="0"/>
              </a:rPr>
              <a:t>Admin Page</a:t>
            </a:r>
            <a:endParaRPr lang="en-US"/>
          </a:p>
        </p:txBody>
      </p:sp>
      <p:sp>
        <p:nvSpPr>
          <p:cNvPr id="8" name="Object 8"/>
          <p:cNvSpPr txBox="1"/>
          <p:nvPr/>
        </p:nvSpPr>
        <p:spPr>
          <a:xfrm>
            <a:off x="4785709" y="389796"/>
            <a:ext cx="4659899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5000" kern="0" spc="300">
                <a:solidFill>
                  <a:srgbClr val="27201C"/>
                </a:solidFill>
                <a:latin typeface="Baskerville Old Face" pitchFamily="34" charset="0"/>
                <a:cs typeface="Baskerville Old Face" pitchFamily="34" charset="0"/>
              </a:rPr>
              <a:t>문의 관리</a:t>
            </a:r>
            <a:endParaRPr 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D92DF8F-7222-A790-8253-29F54D827B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811" y="2324100"/>
            <a:ext cx="8102189" cy="63246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79921CF-C597-8516-53EC-B5DEA79F09B4}"/>
              </a:ext>
            </a:extLst>
          </p:cNvPr>
          <p:cNvSpPr txBox="1"/>
          <p:nvPr/>
        </p:nvSpPr>
        <p:spPr>
          <a:xfrm>
            <a:off x="10405799" y="200655"/>
            <a:ext cx="711318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/>
              <a:t>문의</a:t>
            </a:r>
            <a:r>
              <a:rPr lang="en-US" altLang="ko-KR" sz="2800" b="1"/>
              <a:t> </a:t>
            </a:r>
            <a:r>
              <a:rPr lang="ko-KR" altLang="en-US" sz="2800" b="1"/>
              <a:t>등록  주요 기능</a:t>
            </a:r>
            <a:endParaRPr lang="en-US" altLang="ko-KR" sz="2800" b="1"/>
          </a:p>
          <a:p>
            <a:endParaRPr lang="en-US" altLang="ko-KR" sz="2800" b="1"/>
          </a:p>
          <a:p>
            <a:pPr marL="342900" indent="-342900">
              <a:buAutoNum type="arabicPeriod"/>
            </a:pPr>
            <a:r>
              <a:rPr lang="ko-KR" altLang="en-US" sz="2200"/>
              <a:t>사용자가 남긴 문의 상세 내용 확인 가능</a:t>
            </a:r>
            <a:endParaRPr lang="en-US" altLang="ko-KR" sz="2200"/>
          </a:p>
          <a:p>
            <a:pPr marL="342900" indent="-342900">
              <a:buAutoNum type="arabicPeriod"/>
            </a:pPr>
            <a:r>
              <a:rPr lang="ko-KR" altLang="en-US" sz="2200"/>
              <a:t>관리자가 해당 문의에 대해 댓글 남기기 가능</a:t>
            </a:r>
            <a:r>
              <a:rPr lang="en-US" altLang="ko-KR" sz="2200"/>
              <a:t>(ajax </a:t>
            </a:r>
            <a:r>
              <a:rPr lang="ko-KR" altLang="en-US" sz="2200"/>
              <a:t>활용</a:t>
            </a:r>
            <a:r>
              <a:rPr lang="en-US" altLang="ko-KR" sz="2200"/>
              <a:t>)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034AB69-50A1-724E-27FC-F8FB99CFB4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5128" y="2144423"/>
            <a:ext cx="7715714" cy="4134083"/>
          </a:xfrm>
          <a:prstGeom prst="rect">
            <a:avLst/>
          </a:prstGeom>
        </p:spPr>
      </p:pic>
      <p:sp>
        <p:nvSpPr>
          <p:cNvPr id="19" name="액자 18">
            <a:extLst>
              <a:ext uri="{FF2B5EF4-FFF2-40B4-BE49-F238E27FC236}">
                <a16:creationId xmlns:a16="http://schemas.microsoft.com/office/drawing/2014/main" id="{A233A4F2-E568-F49E-B9FD-CF849ABD2DC6}"/>
              </a:ext>
            </a:extLst>
          </p:cNvPr>
          <p:cNvSpPr/>
          <p:nvPr/>
        </p:nvSpPr>
        <p:spPr>
          <a:xfrm>
            <a:off x="457201" y="7277100"/>
            <a:ext cx="685800" cy="246966"/>
          </a:xfrm>
          <a:prstGeom prst="frame">
            <a:avLst>
              <a:gd name="adj1" fmla="val 1072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8EBCA4E0-11D7-3C48-CCFF-5542AD345F36}"/>
              </a:ext>
            </a:extLst>
          </p:cNvPr>
          <p:cNvCxnSpPr>
            <a:cxnSpLocks/>
          </p:cNvCxnSpPr>
          <p:nvPr/>
        </p:nvCxnSpPr>
        <p:spPr>
          <a:xfrm>
            <a:off x="1143001" y="7277100"/>
            <a:ext cx="2819400" cy="6858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3" name="액자 22">
            <a:extLst>
              <a:ext uri="{FF2B5EF4-FFF2-40B4-BE49-F238E27FC236}">
                <a16:creationId xmlns:a16="http://schemas.microsoft.com/office/drawing/2014/main" id="{E8D14207-FDBB-BCA8-31E7-5BB17E006668}"/>
              </a:ext>
            </a:extLst>
          </p:cNvPr>
          <p:cNvSpPr/>
          <p:nvPr/>
        </p:nvSpPr>
        <p:spPr>
          <a:xfrm>
            <a:off x="3962401" y="7962900"/>
            <a:ext cx="457200" cy="498926"/>
          </a:xfrm>
          <a:prstGeom prst="frame">
            <a:avLst>
              <a:gd name="adj1" fmla="val 1072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8FA53559-9CAB-BA11-4BB9-0754836548C2}"/>
              </a:ext>
            </a:extLst>
          </p:cNvPr>
          <p:cNvCxnSpPr>
            <a:cxnSpLocks/>
          </p:cNvCxnSpPr>
          <p:nvPr/>
        </p:nvCxnSpPr>
        <p:spPr>
          <a:xfrm flipV="1">
            <a:off x="4191001" y="4686300"/>
            <a:ext cx="5715001" cy="32766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5E027869-EA35-2361-2BBA-A589BE7999A6}"/>
              </a:ext>
            </a:extLst>
          </p:cNvPr>
          <p:cNvCxnSpPr>
            <a:cxnSpLocks/>
          </p:cNvCxnSpPr>
          <p:nvPr/>
        </p:nvCxnSpPr>
        <p:spPr>
          <a:xfrm flipH="1">
            <a:off x="2552701" y="8474427"/>
            <a:ext cx="980856" cy="104150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FB277F4B-AE82-3DB6-0355-FE9C9C7A8FB7}"/>
              </a:ext>
            </a:extLst>
          </p:cNvPr>
          <p:cNvSpPr txBox="1"/>
          <p:nvPr/>
        </p:nvSpPr>
        <p:spPr>
          <a:xfrm>
            <a:off x="803730" y="9627348"/>
            <a:ext cx="43699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/>
              <a:t>문의 페이지로 이동</a:t>
            </a:r>
          </a:p>
        </p:txBody>
      </p:sp>
      <p:pic>
        <p:nvPicPr>
          <p:cNvPr id="6" name="그림 5" descr="텍스트, 스크린샷, 실내이(가) 표시된 사진&#10;&#10;자동 생성된 설명">
            <a:extLst>
              <a:ext uri="{FF2B5EF4-FFF2-40B4-BE49-F238E27FC236}">
                <a16:creationId xmlns:a16="http://schemas.microsoft.com/office/drawing/2014/main" id="{4F9A7637-0E06-76E2-381A-48358920ED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8875" y="6457153"/>
            <a:ext cx="8791924" cy="3570305"/>
          </a:xfrm>
          <a:prstGeom prst="rect">
            <a:avLst/>
          </a:prstGeom>
        </p:spPr>
      </p:pic>
      <p:sp>
        <p:nvSpPr>
          <p:cNvPr id="20" name="액자 19">
            <a:extLst>
              <a:ext uri="{FF2B5EF4-FFF2-40B4-BE49-F238E27FC236}">
                <a16:creationId xmlns:a16="http://schemas.microsoft.com/office/drawing/2014/main" id="{2EEAD210-D896-9CC4-F8FA-FC79077E325C}"/>
              </a:ext>
            </a:extLst>
          </p:cNvPr>
          <p:cNvSpPr/>
          <p:nvPr/>
        </p:nvSpPr>
        <p:spPr>
          <a:xfrm>
            <a:off x="17121186" y="8621855"/>
            <a:ext cx="685800" cy="373324"/>
          </a:xfrm>
          <a:prstGeom prst="frame">
            <a:avLst>
              <a:gd name="adj1" fmla="val 1072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1B1D0B3-FF14-C866-FFC4-0FD0B3607DB9}"/>
              </a:ext>
            </a:extLst>
          </p:cNvPr>
          <p:cNvCxnSpPr>
            <a:cxnSpLocks/>
          </p:cNvCxnSpPr>
          <p:nvPr/>
        </p:nvCxnSpPr>
        <p:spPr>
          <a:xfrm>
            <a:off x="10405799" y="4686300"/>
            <a:ext cx="6715387" cy="39624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42049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202</TotalTime>
  <Words>535</Words>
  <Application>Microsoft Office PowerPoint</Application>
  <PresentationFormat>사용자 지정</PresentationFormat>
  <Paragraphs>118</Paragraphs>
  <Slides>12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7" baseType="lpstr">
      <vt:lpstr>Mrs Saint Delafield</vt:lpstr>
      <vt:lpstr>Arial</vt:lpstr>
      <vt:lpstr>Baskerville Old Face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Jennifer Page</cp:lastModifiedBy>
  <cp:revision>108</cp:revision>
  <dcterms:created xsi:type="dcterms:W3CDTF">2022-06-11T15:22:38Z</dcterms:created>
  <dcterms:modified xsi:type="dcterms:W3CDTF">2022-06-12T03:30:07Z</dcterms:modified>
</cp:coreProperties>
</file>